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6"/>
  </p:notesMasterIdLst>
  <p:sldIdLst>
    <p:sldId id="256" r:id="rId2"/>
    <p:sldId id="259" r:id="rId3"/>
    <p:sldId id="260" r:id="rId4"/>
    <p:sldId id="262" r:id="rId5"/>
    <p:sldId id="271" r:id="rId6"/>
    <p:sldId id="264" r:id="rId7"/>
    <p:sldId id="272" r:id="rId8"/>
    <p:sldId id="273" r:id="rId9"/>
    <p:sldId id="274" r:id="rId10"/>
    <p:sldId id="275" r:id="rId11"/>
    <p:sldId id="278" r:id="rId12"/>
    <p:sldId id="276" r:id="rId13"/>
    <p:sldId id="279" r:id="rId14"/>
    <p:sldId id="28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60"/>
    <p:restoredTop sz="92097"/>
  </p:normalViewPr>
  <p:slideViewPr>
    <p:cSldViewPr snapToGrid="0" snapToObjects="1">
      <p:cViewPr varScale="1">
        <p:scale>
          <a:sx n="98" d="100"/>
          <a:sy n="98" d="100"/>
        </p:scale>
        <p:origin x="7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0840EF-2D75-4753-828D-D085451E9EEE}"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01D952B8-D208-4A90-8DF7-9836002D798F}">
      <dgm:prSet custT="1"/>
      <dgm:spPr/>
      <dgm:t>
        <a:bodyPr/>
        <a:lstStyle/>
        <a:p>
          <a:pPr algn="ctr"/>
          <a:r>
            <a:rPr lang="en-AU" sz="3200" b="1" dirty="0"/>
            <a:t>Rome, the Late Republic to the Lex </a:t>
          </a:r>
          <a:r>
            <a:rPr lang="en-AU" sz="3200" b="1" dirty="0" err="1"/>
            <a:t>Manilia</a:t>
          </a:r>
          <a:r>
            <a:rPr lang="en-AU" sz="3200" b="1" dirty="0"/>
            <a:t> c. 133 – 66 BCE</a:t>
          </a:r>
          <a:endParaRPr lang="en-US" sz="3200" dirty="0"/>
        </a:p>
      </dgm:t>
    </dgm:pt>
    <dgm:pt modelId="{15A7EF62-3EA2-455A-9BDF-266F8CE64472}" type="parTrans" cxnId="{58BC2E53-200D-41C0-8F37-9DD51681FE24}">
      <dgm:prSet/>
      <dgm:spPr/>
      <dgm:t>
        <a:bodyPr/>
        <a:lstStyle/>
        <a:p>
          <a:endParaRPr lang="en-US"/>
        </a:p>
      </dgm:t>
    </dgm:pt>
    <dgm:pt modelId="{F12A099D-FCD2-4112-B41A-8A2DD5077676}" type="sibTrans" cxnId="{58BC2E53-200D-41C0-8F37-9DD51681FE24}">
      <dgm:prSet/>
      <dgm:spPr/>
      <dgm:t>
        <a:bodyPr/>
        <a:lstStyle/>
        <a:p>
          <a:endParaRPr lang="en-US"/>
        </a:p>
      </dgm:t>
    </dgm:pt>
    <dgm:pt modelId="{A81A113E-2625-446C-86EB-1870BCD4039E}">
      <dgm:prSet custT="1"/>
      <dgm:spPr/>
      <dgm:t>
        <a:bodyPr/>
        <a:lstStyle/>
        <a:p>
          <a:r>
            <a:rPr lang="en-AU" sz="4400" b="1" dirty="0"/>
            <a:t>This Week:</a:t>
          </a:r>
          <a:endParaRPr lang="en-US" sz="4400" dirty="0"/>
        </a:p>
      </dgm:t>
    </dgm:pt>
    <dgm:pt modelId="{EFE0B0DF-4851-45C4-AB46-7C3A1BBF8657}" type="parTrans" cxnId="{8495DC9C-5B4C-4E40-BB3E-92C5F3F6D7B5}">
      <dgm:prSet/>
      <dgm:spPr/>
      <dgm:t>
        <a:bodyPr/>
        <a:lstStyle/>
        <a:p>
          <a:endParaRPr lang="en-US"/>
        </a:p>
      </dgm:t>
    </dgm:pt>
    <dgm:pt modelId="{022AF7FB-3EB6-425A-9A0B-49FF4ABD5458}" type="sibTrans" cxnId="{8495DC9C-5B4C-4E40-BB3E-92C5F3F6D7B5}">
      <dgm:prSet/>
      <dgm:spPr/>
      <dgm:t>
        <a:bodyPr/>
        <a:lstStyle/>
        <a:p>
          <a:endParaRPr lang="en-US"/>
        </a:p>
      </dgm:t>
    </dgm:pt>
    <dgm:pt modelId="{A310EFF2-3CF5-40E1-8D6C-7FCF6E251F27}">
      <dgm:prSet/>
      <dgm:spPr/>
      <dgm:t>
        <a:bodyPr/>
        <a:lstStyle/>
        <a:p>
          <a:r>
            <a:rPr lang="en-AU" b="0" dirty="0"/>
            <a:t> Rome – Historical Context/Geography</a:t>
          </a:r>
          <a:endParaRPr lang="en-US" b="0" dirty="0"/>
        </a:p>
      </dgm:t>
    </dgm:pt>
    <dgm:pt modelId="{BD90FFD6-29DC-452F-8DD1-D8F525D41631}" type="parTrans" cxnId="{183BAC3B-3BCD-44DF-BF0D-A09AEAF3E30D}">
      <dgm:prSet/>
      <dgm:spPr/>
      <dgm:t>
        <a:bodyPr/>
        <a:lstStyle/>
        <a:p>
          <a:endParaRPr lang="en-US"/>
        </a:p>
      </dgm:t>
    </dgm:pt>
    <dgm:pt modelId="{7353CD12-5999-477B-90AC-21D81D053A9C}" type="sibTrans" cxnId="{183BAC3B-3BCD-44DF-BF0D-A09AEAF3E30D}">
      <dgm:prSet/>
      <dgm:spPr/>
      <dgm:t>
        <a:bodyPr/>
        <a:lstStyle/>
        <a:p>
          <a:endParaRPr lang="en-US"/>
        </a:p>
      </dgm:t>
    </dgm:pt>
    <dgm:pt modelId="{D8CBCCF0-50BE-D543-8E30-DCFD828149A1}">
      <dgm:prSet/>
      <dgm:spPr/>
      <dgm:t>
        <a:bodyPr/>
        <a:lstStyle/>
        <a:p>
          <a:r>
            <a:rPr lang="en-US" b="0" dirty="0"/>
            <a:t> Key People/Power</a:t>
          </a:r>
        </a:p>
      </dgm:t>
    </dgm:pt>
    <dgm:pt modelId="{5B52F649-58C0-E141-B3A2-D43742E87D78}" type="parTrans" cxnId="{23D1D5C9-177E-5C4F-B3CA-A025D16842D0}">
      <dgm:prSet/>
      <dgm:spPr/>
      <dgm:t>
        <a:bodyPr/>
        <a:lstStyle/>
        <a:p>
          <a:endParaRPr lang="en-GB"/>
        </a:p>
      </dgm:t>
    </dgm:pt>
    <dgm:pt modelId="{31F41334-88A1-1B44-9712-CB58E314C39B}" type="sibTrans" cxnId="{23D1D5C9-177E-5C4F-B3CA-A025D16842D0}">
      <dgm:prSet/>
      <dgm:spPr/>
      <dgm:t>
        <a:bodyPr/>
        <a:lstStyle/>
        <a:p>
          <a:endParaRPr lang="en-GB"/>
        </a:p>
      </dgm:t>
    </dgm:pt>
    <dgm:pt modelId="{6A5F121D-8727-3643-A425-FB84FA0CAA4E}">
      <dgm:prSet/>
      <dgm:spPr/>
      <dgm:t>
        <a:bodyPr/>
        <a:lstStyle/>
        <a:p>
          <a:r>
            <a:rPr lang="en-US" b="0" dirty="0"/>
            <a:t> Political Structures</a:t>
          </a:r>
        </a:p>
      </dgm:t>
    </dgm:pt>
    <dgm:pt modelId="{F3A9A734-C4AA-C64C-A7C8-C08AA9C0B35E}" type="parTrans" cxnId="{E7ACAD61-29D3-E84E-A20E-332DB89E5568}">
      <dgm:prSet/>
      <dgm:spPr/>
      <dgm:t>
        <a:bodyPr/>
        <a:lstStyle/>
        <a:p>
          <a:endParaRPr lang="en-GB"/>
        </a:p>
      </dgm:t>
    </dgm:pt>
    <dgm:pt modelId="{2638B9CD-DC6A-9643-9B21-3A1ED5E3569E}" type="sibTrans" cxnId="{E7ACAD61-29D3-E84E-A20E-332DB89E5568}">
      <dgm:prSet/>
      <dgm:spPr/>
      <dgm:t>
        <a:bodyPr/>
        <a:lstStyle/>
        <a:p>
          <a:endParaRPr lang="en-GB"/>
        </a:p>
      </dgm:t>
    </dgm:pt>
    <dgm:pt modelId="{F788D29F-61FD-7E42-A4F7-32EB9CE62EED}" type="pres">
      <dgm:prSet presAssocID="{1C0840EF-2D75-4753-828D-D085451E9EEE}" presName="linear" presStyleCnt="0">
        <dgm:presLayoutVars>
          <dgm:animLvl val="lvl"/>
          <dgm:resizeHandles val="exact"/>
        </dgm:presLayoutVars>
      </dgm:prSet>
      <dgm:spPr/>
    </dgm:pt>
    <dgm:pt modelId="{79C7DD38-516F-4648-A7A4-87B4BA314ACC}" type="pres">
      <dgm:prSet presAssocID="{01D952B8-D208-4A90-8DF7-9836002D798F}" presName="parentText" presStyleLbl="node1" presStyleIdx="0" presStyleCnt="2">
        <dgm:presLayoutVars>
          <dgm:chMax val="0"/>
          <dgm:bulletEnabled val="1"/>
        </dgm:presLayoutVars>
      </dgm:prSet>
      <dgm:spPr/>
    </dgm:pt>
    <dgm:pt modelId="{0D085D53-2E00-4649-93FB-BF8F4109B4EF}" type="pres">
      <dgm:prSet presAssocID="{F12A099D-FCD2-4112-B41A-8A2DD5077676}" presName="spacer" presStyleCnt="0"/>
      <dgm:spPr/>
    </dgm:pt>
    <dgm:pt modelId="{878AD65B-34BB-5B45-BE27-EB3F1BD61B54}" type="pres">
      <dgm:prSet presAssocID="{A81A113E-2625-446C-86EB-1870BCD4039E}" presName="parentText" presStyleLbl="node1" presStyleIdx="1" presStyleCnt="2">
        <dgm:presLayoutVars>
          <dgm:chMax val="0"/>
          <dgm:bulletEnabled val="1"/>
        </dgm:presLayoutVars>
      </dgm:prSet>
      <dgm:spPr/>
    </dgm:pt>
    <dgm:pt modelId="{9B480827-62A4-FC46-A206-E63BC4593060}" type="pres">
      <dgm:prSet presAssocID="{A81A113E-2625-446C-86EB-1870BCD4039E}" presName="childText" presStyleLbl="revTx" presStyleIdx="0" presStyleCnt="1">
        <dgm:presLayoutVars>
          <dgm:bulletEnabled val="1"/>
        </dgm:presLayoutVars>
      </dgm:prSet>
      <dgm:spPr/>
    </dgm:pt>
  </dgm:ptLst>
  <dgm:cxnLst>
    <dgm:cxn modelId="{183BAC3B-3BCD-44DF-BF0D-A09AEAF3E30D}" srcId="{A81A113E-2625-446C-86EB-1870BCD4039E}" destId="{A310EFF2-3CF5-40E1-8D6C-7FCF6E251F27}" srcOrd="0" destOrd="0" parTransId="{BD90FFD6-29DC-452F-8DD1-D8F525D41631}" sibTransId="{7353CD12-5999-477B-90AC-21D81D053A9C}"/>
    <dgm:cxn modelId="{58BC2E53-200D-41C0-8F37-9DD51681FE24}" srcId="{1C0840EF-2D75-4753-828D-D085451E9EEE}" destId="{01D952B8-D208-4A90-8DF7-9836002D798F}" srcOrd="0" destOrd="0" parTransId="{15A7EF62-3EA2-455A-9BDF-266F8CE64472}" sibTransId="{F12A099D-FCD2-4112-B41A-8A2DD5077676}"/>
    <dgm:cxn modelId="{E7ACAD61-29D3-E84E-A20E-332DB89E5568}" srcId="{A81A113E-2625-446C-86EB-1870BCD4039E}" destId="{6A5F121D-8727-3643-A425-FB84FA0CAA4E}" srcOrd="2" destOrd="0" parTransId="{F3A9A734-C4AA-C64C-A7C8-C08AA9C0B35E}" sibTransId="{2638B9CD-DC6A-9643-9B21-3A1ED5E3569E}"/>
    <dgm:cxn modelId="{8495DC9C-5B4C-4E40-BB3E-92C5F3F6D7B5}" srcId="{1C0840EF-2D75-4753-828D-D085451E9EEE}" destId="{A81A113E-2625-446C-86EB-1870BCD4039E}" srcOrd="1" destOrd="0" parTransId="{EFE0B0DF-4851-45C4-AB46-7C3A1BBF8657}" sibTransId="{022AF7FB-3EB6-425A-9A0B-49FF4ABD5458}"/>
    <dgm:cxn modelId="{EBF95BA4-F641-0442-8A37-1739B985921F}" type="presOf" srcId="{A310EFF2-3CF5-40E1-8D6C-7FCF6E251F27}" destId="{9B480827-62A4-FC46-A206-E63BC4593060}" srcOrd="0" destOrd="0" presId="urn:microsoft.com/office/officeart/2005/8/layout/vList2"/>
    <dgm:cxn modelId="{A35C9DA7-8D99-DB44-A3CB-F1492FC4F242}" type="presOf" srcId="{D8CBCCF0-50BE-D543-8E30-DCFD828149A1}" destId="{9B480827-62A4-FC46-A206-E63BC4593060}" srcOrd="0" destOrd="1" presId="urn:microsoft.com/office/officeart/2005/8/layout/vList2"/>
    <dgm:cxn modelId="{79DADBBA-2ADC-604B-908A-33AA7D0FBC8E}" type="presOf" srcId="{01D952B8-D208-4A90-8DF7-9836002D798F}" destId="{79C7DD38-516F-4648-A7A4-87B4BA314ACC}" srcOrd="0" destOrd="0" presId="urn:microsoft.com/office/officeart/2005/8/layout/vList2"/>
    <dgm:cxn modelId="{68B059BB-FD67-7044-AA8A-41611A94AB92}" type="presOf" srcId="{A81A113E-2625-446C-86EB-1870BCD4039E}" destId="{878AD65B-34BB-5B45-BE27-EB3F1BD61B54}" srcOrd="0" destOrd="0" presId="urn:microsoft.com/office/officeart/2005/8/layout/vList2"/>
    <dgm:cxn modelId="{23D1D5C9-177E-5C4F-B3CA-A025D16842D0}" srcId="{A81A113E-2625-446C-86EB-1870BCD4039E}" destId="{D8CBCCF0-50BE-D543-8E30-DCFD828149A1}" srcOrd="1" destOrd="0" parTransId="{5B52F649-58C0-E141-B3A2-D43742E87D78}" sibTransId="{31F41334-88A1-1B44-9712-CB58E314C39B}"/>
    <dgm:cxn modelId="{A65147E3-4F6A-3846-8F75-2070839127D8}" type="presOf" srcId="{6A5F121D-8727-3643-A425-FB84FA0CAA4E}" destId="{9B480827-62A4-FC46-A206-E63BC4593060}" srcOrd="0" destOrd="2" presId="urn:microsoft.com/office/officeart/2005/8/layout/vList2"/>
    <dgm:cxn modelId="{4D3739E6-6911-634A-A567-3BABC31A441A}" type="presOf" srcId="{1C0840EF-2D75-4753-828D-D085451E9EEE}" destId="{F788D29F-61FD-7E42-A4F7-32EB9CE62EED}" srcOrd="0" destOrd="0" presId="urn:microsoft.com/office/officeart/2005/8/layout/vList2"/>
    <dgm:cxn modelId="{ECF2D0E3-E450-9848-BB05-344218567A85}" type="presParOf" srcId="{F788D29F-61FD-7E42-A4F7-32EB9CE62EED}" destId="{79C7DD38-516F-4648-A7A4-87B4BA314ACC}" srcOrd="0" destOrd="0" presId="urn:microsoft.com/office/officeart/2005/8/layout/vList2"/>
    <dgm:cxn modelId="{884612D5-6AC0-9E4D-A129-BE0F0F60CE44}" type="presParOf" srcId="{F788D29F-61FD-7E42-A4F7-32EB9CE62EED}" destId="{0D085D53-2E00-4649-93FB-BF8F4109B4EF}" srcOrd="1" destOrd="0" presId="urn:microsoft.com/office/officeart/2005/8/layout/vList2"/>
    <dgm:cxn modelId="{FE5783C0-2E38-D248-B0A3-591FB7E06A6A}" type="presParOf" srcId="{F788D29F-61FD-7E42-A4F7-32EB9CE62EED}" destId="{878AD65B-34BB-5B45-BE27-EB3F1BD61B54}" srcOrd="2" destOrd="0" presId="urn:microsoft.com/office/officeart/2005/8/layout/vList2"/>
    <dgm:cxn modelId="{C7FFCF76-5A0D-DE46-9185-35ADE3073652}" type="presParOf" srcId="{F788D29F-61FD-7E42-A4F7-32EB9CE62EED}" destId="{9B480827-62A4-FC46-A206-E63BC4593060}"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C7DD38-516F-4648-A7A4-87B4BA314ACC}">
      <dsp:nvSpPr>
        <dsp:cNvPr id="0" name=""/>
        <dsp:cNvSpPr/>
      </dsp:nvSpPr>
      <dsp:spPr>
        <a:xfrm>
          <a:off x="0" y="30388"/>
          <a:ext cx="6797675" cy="1267110"/>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AU" sz="3200" b="1" kern="1200" dirty="0"/>
            <a:t>Rome, the Late Republic to the Lex </a:t>
          </a:r>
          <a:r>
            <a:rPr lang="en-AU" sz="3200" b="1" kern="1200" dirty="0" err="1"/>
            <a:t>Manilia</a:t>
          </a:r>
          <a:r>
            <a:rPr lang="en-AU" sz="3200" b="1" kern="1200" dirty="0"/>
            <a:t> c. 133 – 66 BCE</a:t>
          </a:r>
          <a:endParaRPr lang="en-US" sz="3200" kern="1200" dirty="0"/>
        </a:p>
      </dsp:txBody>
      <dsp:txXfrm>
        <a:off x="61855" y="92243"/>
        <a:ext cx="6673965" cy="1143400"/>
      </dsp:txXfrm>
    </dsp:sp>
    <dsp:sp modelId="{878AD65B-34BB-5B45-BE27-EB3F1BD61B54}">
      <dsp:nvSpPr>
        <dsp:cNvPr id="0" name=""/>
        <dsp:cNvSpPr/>
      </dsp:nvSpPr>
      <dsp:spPr>
        <a:xfrm>
          <a:off x="0" y="1461658"/>
          <a:ext cx="6797675" cy="1267110"/>
        </a:xfrm>
        <a:prstGeom prst="roundRect">
          <a:avLst/>
        </a:prstGeom>
        <a:solidFill>
          <a:schemeClr val="accent2">
            <a:hueOff val="501931"/>
            <a:satOff val="-28745"/>
            <a:lumOff val="-3431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AU" sz="4400" b="1" kern="1200" dirty="0"/>
            <a:t>This Week:</a:t>
          </a:r>
          <a:endParaRPr lang="en-US" sz="4400" kern="1200" dirty="0"/>
        </a:p>
      </dsp:txBody>
      <dsp:txXfrm>
        <a:off x="61855" y="1523513"/>
        <a:ext cx="6673965" cy="1143400"/>
      </dsp:txXfrm>
    </dsp:sp>
    <dsp:sp modelId="{9B480827-62A4-FC46-A206-E63BC4593060}">
      <dsp:nvSpPr>
        <dsp:cNvPr id="0" name=""/>
        <dsp:cNvSpPr/>
      </dsp:nvSpPr>
      <dsp:spPr>
        <a:xfrm>
          <a:off x="0" y="2728768"/>
          <a:ext cx="6797675" cy="28907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72390" rIns="405384" bIns="72390" numCol="1" spcCol="1270" anchor="t" anchorCtr="0">
          <a:noAutofit/>
        </a:bodyPr>
        <a:lstStyle/>
        <a:p>
          <a:pPr marL="285750" lvl="1" indent="-285750" algn="l" defTabSz="1955800">
            <a:lnSpc>
              <a:spcPct val="90000"/>
            </a:lnSpc>
            <a:spcBef>
              <a:spcPct val="0"/>
            </a:spcBef>
            <a:spcAft>
              <a:spcPct val="20000"/>
            </a:spcAft>
            <a:buChar char="•"/>
          </a:pPr>
          <a:r>
            <a:rPr lang="en-AU" sz="4400" b="0" kern="1200" dirty="0"/>
            <a:t> Rome – Historical Context/Geography</a:t>
          </a:r>
          <a:endParaRPr lang="en-US" sz="4400" b="0" kern="1200" dirty="0"/>
        </a:p>
        <a:p>
          <a:pPr marL="285750" lvl="1" indent="-285750" algn="l" defTabSz="1955800">
            <a:lnSpc>
              <a:spcPct val="90000"/>
            </a:lnSpc>
            <a:spcBef>
              <a:spcPct val="0"/>
            </a:spcBef>
            <a:spcAft>
              <a:spcPct val="20000"/>
            </a:spcAft>
            <a:buChar char="•"/>
          </a:pPr>
          <a:r>
            <a:rPr lang="en-US" sz="4400" b="0" kern="1200" dirty="0"/>
            <a:t> Key People/Power</a:t>
          </a:r>
        </a:p>
        <a:p>
          <a:pPr marL="285750" lvl="1" indent="-285750" algn="l" defTabSz="1955800">
            <a:lnSpc>
              <a:spcPct val="90000"/>
            </a:lnSpc>
            <a:spcBef>
              <a:spcPct val="0"/>
            </a:spcBef>
            <a:spcAft>
              <a:spcPct val="20000"/>
            </a:spcAft>
            <a:buChar char="•"/>
          </a:pPr>
          <a:r>
            <a:rPr lang="en-US" sz="4400" b="0" kern="1200" dirty="0"/>
            <a:t> Political Structures</a:t>
          </a:r>
        </a:p>
      </dsp:txBody>
      <dsp:txXfrm>
        <a:off x="0" y="2728768"/>
        <a:ext cx="6797675" cy="28907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png>
</file>

<file path=ppt/media/image3.png>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4AADA8-1C22-1342-B0A2-1277E07A1132}" type="datetimeFigureOut">
              <a:rPr lang="en-US" smtClean="0"/>
              <a:t>11/30/23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8E9CBE-103D-614D-933D-6F8E197DB034}" type="slidenum">
              <a:rPr lang="en-US" smtClean="0"/>
              <a:t>‹#›</a:t>
            </a:fld>
            <a:endParaRPr lang="en-US"/>
          </a:p>
        </p:txBody>
      </p:sp>
    </p:spTree>
    <p:extLst>
      <p:ext uri="{BB962C8B-B14F-4D97-AF65-F5344CB8AC3E}">
        <p14:creationId xmlns:p14="http://schemas.microsoft.com/office/powerpoint/2010/main" val="1197434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NOTES: Permission Slips – viewing and study club</a:t>
            </a:r>
          </a:p>
        </p:txBody>
      </p:sp>
      <p:sp>
        <p:nvSpPr>
          <p:cNvPr id="4" name="Slide Number Placeholder 3"/>
          <p:cNvSpPr>
            <a:spLocks noGrp="1"/>
          </p:cNvSpPr>
          <p:nvPr>
            <p:ph type="sldNum" sz="quarter" idx="5"/>
          </p:nvPr>
        </p:nvSpPr>
        <p:spPr/>
        <p:txBody>
          <a:bodyPr/>
          <a:lstStyle/>
          <a:p>
            <a:fld id="{348E9CBE-103D-614D-933D-6F8E197DB034}" type="slidenum">
              <a:rPr lang="en-US" smtClean="0"/>
              <a:t>3</a:t>
            </a:fld>
            <a:endParaRPr lang="en-US"/>
          </a:p>
        </p:txBody>
      </p:sp>
    </p:spTree>
    <p:extLst>
      <p:ext uri="{BB962C8B-B14F-4D97-AF65-F5344CB8AC3E}">
        <p14:creationId xmlns:p14="http://schemas.microsoft.com/office/powerpoint/2010/main" val="3518411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48E9CBE-103D-614D-933D-6F8E197DB034}" type="slidenum">
              <a:rPr lang="en-US" smtClean="0"/>
              <a:t>6</a:t>
            </a:fld>
            <a:endParaRPr lang="en-US"/>
          </a:p>
        </p:txBody>
      </p:sp>
    </p:spTree>
    <p:extLst>
      <p:ext uri="{BB962C8B-B14F-4D97-AF65-F5344CB8AC3E}">
        <p14:creationId xmlns:p14="http://schemas.microsoft.com/office/powerpoint/2010/main" val="1553295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 Italy is in the middle of the Mediterranean Sea. This meant that it could conquer territory all across Europe and North Africa, and then manage power from its </a:t>
            </a:r>
            <a:r>
              <a:rPr lang="en-US" dirty="0" err="1"/>
              <a:t>centre</a:t>
            </a:r>
            <a:r>
              <a:rPr lang="en-US" dirty="0"/>
              <a:t> of power – the city of Rome.</a:t>
            </a:r>
          </a:p>
        </p:txBody>
      </p:sp>
      <p:sp>
        <p:nvSpPr>
          <p:cNvPr id="4" name="Slide Number Placeholder 3"/>
          <p:cNvSpPr>
            <a:spLocks noGrp="1"/>
          </p:cNvSpPr>
          <p:nvPr>
            <p:ph type="sldNum" sz="quarter" idx="5"/>
          </p:nvPr>
        </p:nvSpPr>
        <p:spPr/>
        <p:txBody>
          <a:bodyPr/>
          <a:lstStyle/>
          <a:p>
            <a:fld id="{348E9CBE-103D-614D-933D-6F8E197DB034}" type="slidenum">
              <a:rPr lang="en-US" smtClean="0"/>
              <a:t>9</a:t>
            </a:fld>
            <a:endParaRPr lang="en-US"/>
          </a:p>
        </p:txBody>
      </p:sp>
    </p:spTree>
    <p:extLst>
      <p:ext uri="{BB962C8B-B14F-4D97-AF65-F5344CB8AC3E}">
        <p14:creationId xmlns:p14="http://schemas.microsoft.com/office/powerpoint/2010/main" val="3356824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8E9CBE-103D-614D-933D-6F8E197DB034}" type="slidenum">
              <a:rPr lang="en-US" smtClean="0"/>
              <a:t>12</a:t>
            </a:fld>
            <a:endParaRPr lang="en-US"/>
          </a:p>
        </p:txBody>
      </p:sp>
    </p:spTree>
    <p:extLst>
      <p:ext uri="{BB962C8B-B14F-4D97-AF65-F5344CB8AC3E}">
        <p14:creationId xmlns:p14="http://schemas.microsoft.com/office/powerpoint/2010/main" val="35567367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8E9CBE-103D-614D-933D-6F8E197DB034}" type="slidenum">
              <a:rPr lang="en-US" smtClean="0"/>
              <a:t>13</a:t>
            </a:fld>
            <a:endParaRPr lang="en-US"/>
          </a:p>
        </p:txBody>
      </p:sp>
    </p:spTree>
    <p:extLst>
      <p:ext uri="{BB962C8B-B14F-4D97-AF65-F5344CB8AC3E}">
        <p14:creationId xmlns:p14="http://schemas.microsoft.com/office/powerpoint/2010/main" val="1848963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062692C-9F3F-6047-A805-C164951700F5}" type="datetimeFigureOut">
              <a:rPr lang="en-US" smtClean="0"/>
              <a:t>11/30/23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62692C-9F3F-6047-A805-C164951700F5}" type="datetimeFigureOut">
              <a:rPr lang="en-US" smtClean="0"/>
              <a:t>11/30/23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62692C-9F3F-6047-A805-C164951700F5}" type="datetimeFigureOut">
              <a:rPr lang="en-US" smtClean="0"/>
              <a:t>11/30/23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62692C-9F3F-6047-A805-C164951700F5}" type="datetimeFigureOut">
              <a:rPr lang="en-US" smtClean="0"/>
              <a:t>11/30/23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9BE41D-52AC-C54C-8E3B-C7953162F28E}"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062692C-9F3F-6047-A805-C164951700F5}" type="datetimeFigureOut">
              <a:rPr lang="en-US" smtClean="0"/>
              <a:t>11/30/23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062692C-9F3F-6047-A805-C164951700F5}" type="datetimeFigureOut">
              <a:rPr lang="en-US" smtClean="0"/>
              <a:t>11/30/23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062692C-9F3F-6047-A805-C164951700F5}" type="datetimeFigureOut">
              <a:rPr lang="en-US" smtClean="0"/>
              <a:t>11/30/23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062692C-9F3F-6047-A805-C164951700F5}" type="datetimeFigureOut">
              <a:rPr lang="en-US" smtClean="0"/>
              <a:t>11/30/23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062692C-9F3F-6047-A805-C164951700F5}" type="datetimeFigureOut">
              <a:rPr lang="en-US" smtClean="0"/>
              <a:t>11/30/23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69BE41D-52AC-C54C-8E3B-C7953162F28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062692C-9F3F-6047-A805-C164951700F5}" type="datetimeFigureOut">
              <a:rPr lang="en-US" smtClean="0"/>
              <a:t>11/30/23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9BE41D-52AC-C54C-8E3B-C7953162F28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062692C-9F3F-6047-A805-C164951700F5}" type="datetimeFigureOut">
              <a:rPr lang="en-US" smtClean="0"/>
              <a:t>11/30/23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69BE41D-52AC-C54C-8E3B-C7953162F28E}"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013675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s://www.youtube.com/watch?v=erIKsNgVeh8&amp;ab_channel=SeeUinHistory%2FMythology" TargetMode="Externa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2" name="Rectangle 1041">
            <a:extLst>
              <a:ext uri="{FF2B5EF4-FFF2-40B4-BE49-F238E27FC236}">
                <a16:creationId xmlns:a16="http://schemas.microsoft.com/office/drawing/2014/main" id="{E75F8FC7-2268-462F-AFF6-A4A975C34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p:cNvSpPr>
            <a:spLocks noGrp="1"/>
          </p:cNvSpPr>
          <p:nvPr>
            <p:ph type="ctrTitle"/>
          </p:nvPr>
        </p:nvSpPr>
        <p:spPr>
          <a:xfrm>
            <a:off x="6730000" y="639097"/>
            <a:ext cx="4813072" cy="3686015"/>
          </a:xfrm>
        </p:spPr>
        <p:txBody>
          <a:bodyPr vert="horz" lIns="91440" tIns="45720" rIns="91440" bIns="45720" rtlCol="0">
            <a:normAutofit/>
          </a:bodyPr>
          <a:lstStyle/>
          <a:p>
            <a:r>
              <a:rPr lang="en-US" sz="7400" dirty="0"/>
              <a:t>Introduction to Ancient History</a:t>
            </a:r>
          </a:p>
        </p:txBody>
      </p:sp>
      <p:cxnSp>
        <p:nvCxnSpPr>
          <p:cNvPr id="1044" name="Straight Connector 1043">
            <a:extLst>
              <a:ext uri="{FF2B5EF4-FFF2-40B4-BE49-F238E27FC236}">
                <a16:creationId xmlns:a16="http://schemas.microsoft.com/office/drawing/2014/main" id="{BEF45B32-FB97-49CC-B778-CA7CF87BEF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343400"/>
            <a:ext cx="438912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1046" name="Rectangle 1045">
            <a:extLst>
              <a:ext uri="{FF2B5EF4-FFF2-40B4-BE49-F238E27FC236}">
                <a16:creationId xmlns:a16="http://schemas.microsoft.com/office/drawing/2014/main" id="{9D1C364C-8702-4ED9-9D23-41CDB2982B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 name="Rectangle 1047">
            <a:extLst>
              <a:ext uri="{FF2B5EF4-FFF2-40B4-BE49-F238E27FC236}">
                <a16:creationId xmlns:a16="http://schemas.microsoft.com/office/drawing/2014/main" id="{7EE051E9-6C07-4FBB-B4F7-EDF8DDEAA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extBox 5">
            <a:extLst>
              <a:ext uri="{FF2B5EF4-FFF2-40B4-BE49-F238E27FC236}">
                <a16:creationId xmlns:a16="http://schemas.microsoft.com/office/drawing/2014/main" id="{BE982397-4434-23FE-9A4C-A71869EC5254}"/>
              </a:ext>
            </a:extLst>
          </p:cNvPr>
          <p:cNvSpPr txBox="1"/>
          <p:nvPr/>
        </p:nvSpPr>
        <p:spPr>
          <a:xfrm>
            <a:off x="6729999" y="4398898"/>
            <a:ext cx="4366949" cy="1384995"/>
          </a:xfrm>
          <a:prstGeom prst="rect">
            <a:avLst/>
          </a:prstGeom>
          <a:noFill/>
        </p:spPr>
        <p:txBody>
          <a:bodyPr wrap="square" rtlCol="0">
            <a:spAutoFit/>
          </a:bodyPr>
          <a:lstStyle/>
          <a:p>
            <a:pPr>
              <a:spcAft>
                <a:spcPts val="600"/>
              </a:spcAft>
            </a:pPr>
            <a:r>
              <a:rPr lang="en-US" sz="2800" dirty="0">
                <a:solidFill>
                  <a:schemeClr val="accent5">
                    <a:lumMod val="75000"/>
                  </a:schemeClr>
                </a:solidFill>
              </a:rPr>
              <a:t>GOAL/S:  </a:t>
            </a:r>
            <a:r>
              <a:rPr lang="en-US" sz="2800" i="1" dirty="0">
                <a:solidFill>
                  <a:schemeClr val="accent5">
                    <a:lumMod val="75000"/>
                  </a:schemeClr>
                </a:solidFill>
              </a:rPr>
              <a:t>Identify</a:t>
            </a:r>
            <a:r>
              <a:rPr lang="en-US" sz="2800" dirty="0">
                <a:solidFill>
                  <a:schemeClr val="accent5">
                    <a:lumMod val="75000"/>
                  </a:schemeClr>
                </a:solidFill>
              </a:rPr>
              <a:t> and </a:t>
            </a:r>
            <a:r>
              <a:rPr lang="en-US" sz="2800" i="1" dirty="0">
                <a:solidFill>
                  <a:schemeClr val="accent5">
                    <a:lumMod val="75000"/>
                  </a:schemeClr>
                </a:solidFill>
              </a:rPr>
              <a:t>describe</a:t>
            </a:r>
            <a:r>
              <a:rPr lang="en-US" sz="2800" dirty="0">
                <a:solidFill>
                  <a:schemeClr val="accent5">
                    <a:lumMod val="75000"/>
                  </a:schemeClr>
                </a:solidFill>
              </a:rPr>
              <a:t> the </a:t>
            </a:r>
            <a:r>
              <a:rPr lang="en-US" sz="2800" b="1" u="sng" dirty="0">
                <a:solidFill>
                  <a:schemeClr val="accent5">
                    <a:lumMod val="75000"/>
                  </a:schemeClr>
                </a:solidFill>
              </a:rPr>
              <a:t>geographical features</a:t>
            </a:r>
            <a:r>
              <a:rPr lang="en-US" sz="2800" dirty="0">
                <a:solidFill>
                  <a:schemeClr val="accent5">
                    <a:lumMod val="75000"/>
                  </a:schemeClr>
                </a:solidFill>
              </a:rPr>
              <a:t> of Ancient Rome</a:t>
            </a:r>
          </a:p>
        </p:txBody>
      </p:sp>
      <p:sp>
        <p:nvSpPr>
          <p:cNvPr id="3" name="Subtitle 2"/>
          <p:cNvSpPr>
            <a:spLocks noGrp="1"/>
          </p:cNvSpPr>
          <p:nvPr>
            <p:ph type="subTitle" idx="1"/>
          </p:nvPr>
        </p:nvSpPr>
        <p:spPr>
          <a:xfrm>
            <a:off x="7241627" y="6453741"/>
            <a:ext cx="4829101" cy="373118"/>
          </a:xfrm>
        </p:spPr>
        <p:txBody>
          <a:bodyPr vert="horz" lIns="91440" tIns="45720" rIns="91440" bIns="45720" rtlCol="0">
            <a:normAutofit fontScale="92500" lnSpcReduction="10000"/>
          </a:bodyPr>
          <a:lstStyle/>
          <a:p>
            <a:pPr algn="r"/>
            <a:r>
              <a:rPr lang="en-US" dirty="0">
                <a:solidFill>
                  <a:schemeClr val="bg1"/>
                </a:solidFill>
              </a:rPr>
              <a:t>Week 1, Lesson 1</a:t>
            </a:r>
          </a:p>
        </p:txBody>
      </p:sp>
      <p:pic>
        <p:nvPicPr>
          <p:cNvPr id="2" name="Picture 1">
            <a:extLst>
              <a:ext uri="{FF2B5EF4-FFF2-40B4-BE49-F238E27FC236}">
                <a16:creationId xmlns:a16="http://schemas.microsoft.com/office/drawing/2014/main" id="{91F9555E-4555-0F52-610C-4432E5105586}"/>
              </a:ext>
            </a:extLst>
          </p:cNvPr>
          <p:cNvPicPr>
            <a:picLocks noChangeAspect="1"/>
          </p:cNvPicPr>
          <p:nvPr/>
        </p:nvPicPr>
        <p:blipFill>
          <a:blip r:embed="rId2"/>
          <a:stretch>
            <a:fillRect/>
          </a:stretch>
        </p:blipFill>
        <p:spPr>
          <a:xfrm>
            <a:off x="648928" y="457200"/>
            <a:ext cx="5471553" cy="5471553"/>
          </a:xfrm>
          <a:prstGeom prst="rect">
            <a:avLst/>
          </a:prstGeom>
        </p:spPr>
      </p:pic>
    </p:spTree>
    <p:extLst>
      <p:ext uri="{BB962C8B-B14F-4D97-AF65-F5344CB8AC3E}">
        <p14:creationId xmlns:p14="http://schemas.microsoft.com/office/powerpoint/2010/main" val="8491968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82550-24AD-0CB3-7AF2-302D9C0F4F87}"/>
              </a:ext>
            </a:extLst>
          </p:cNvPr>
          <p:cNvSpPr>
            <a:spLocks noGrp="1"/>
          </p:cNvSpPr>
          <p:nvPr>
            <p:ph type="title"/>
          </p:nvPr>
        </p:nvSpPr>
        <p:spPr/>
        <p:txBody>
          <a:bodyPr/>
          <a:lstStyle/>
          <a:p>
            <a:pPr algn="ctr"/>
            <a:r>
              <a:rPr lang="en-US" dirty="0"/>
              <a:t>Geography of Rome</a:t>
            </a:r>
          </a:p>
        </p:txBody>
      </p:sp>
      <p:sp>
        <p:nvSpPr>
          <p:cNvPr id="3" name="Content Placeholder 2">
            <a:extLst>
              <a:ext uri="{FF2B5EF4-FFF2-40B4-BE49-F238E27FC236}">
                <a16:creationId xmlns:a16="http://schemas.microsoft.com/office/drawing/2014/main" id="{F1030A79-D8B7-87E1-9A78-4FB50F779473}"/>
              </a:ext>
            </a:extLst>
          </p:cNvPr>
          <p:cNvSpPr>
            <a:spLocks noGrp="1"/>
          </p:cNvSpPr>
          <p:nvPr>
            <p:ph idx="1"/>
          </p:nvPr>
        </p:nvSpPr>
        <p:spPr>
          <a:xfrm>
            <a:off x="582930" y="1845734"/>
            <a:ext cx="10572750" cy="4023360"/>
          </a:xfrm>
        </p:spPr>
        <p:txBody>
          <a:bodyPr/>
          <a:lstStyle/>
          <a:p>
            <a:pPr marL="0" indent="0">
              <a:buNone/>
            </a:pPr>
            <a:r>
              <a:rPr lang="en-US" b="1" u="sng" dirty="0"/>
              <a:t>RIVER AND SEA </a:t>
            </a:r>
          </a:p>
          <a:p>
            <a:pPr>
              <a:buFont typeface="Arial" panose="020B0604020202020204" pitchFamily="34" charset="0"/>
              <a:buChar char="•"/>
            </a:pPr>
            <a:r>
              <a:rPr lang="en-US" dirty="0"/>
              <a:t>Tiber River – trading route, access to the Mediterranean Sea (travel/trade/conquer)</a:t>
            </a:r>
          </a:p>
          <a:p>
            <a:pPr lvl="1">
              <a:buFont typeface="Arial" panose="020B0604020202020204" pitchFamily="34" charset="0"/>
              <a:buChar char="•"/>
            </a:pPr>
            <a:r>
              <a:rPr lang="en-US" dirty="0"/>
              <a:t> Mediterranean called </a:t>
            </a:r>
            <a:r>
              <a:rPr lang="en-US" i="1" dirty="0"/>
              <a:t>Mare Nostrum</a:t>
            </a:r>
            <a:r>
              <a:rPr lang="en-US" dirty="0"/>
              <a:t> or ‘Our Sea’</a:t>
            </a:r>
          </a:p>
          <a:p>
            <a:pPr marL="0" indent="0">
              <a:buNone/>
            </a:pPr>
            <a:r>
              <a:rPr lang="en-US" b="1" u="sng" dirty="0"/>
              <a:t>MOUNTAIN AND HILLS</a:t>
            </a:r>
            <a:endParaRPr lang="en-US" dirty="0"/>
          </a:p>
          <a:p>
            <a:pPr>
              <a:buFont typeface="Arial" panose="020B0604020202020204" pitchFamily="34" charset="0"/>
              <a:buChar char="•"/>
            </a:pPr>
            <a:r>
              <a:rPr lang="en-US" dirty="0"/>
              <a:t> mountainous – protected by Apennine Ranges </a:t>
            </a:r>
          </a:p>
          <a:p>
            <a:pPr>
              <a:buFont typeface="Arial" panose="020B0604020202020204" pitchFamily="34" charset="0"/>
              <a:buChar char="•"/>
            </a:pPr>
            <a:r>
              <a:rPr lang="en-US" dirty="0"/>
              <a:t> famously built on 7 hills for defense</a:t>
            </a:r>
          </a:p>
          <a:p>
            <a:pPr marL="0" indent="0">
              <a:buNone/>
            </a:pPr>
            <a:r>
              <a:rPr lang="en-US" b="1" u="sng" dirty="0"/>
              <a:t>FARMING</a:t>
            </a:r>
          </a:p>
          <a:p>
            <a:pPr>
              <a:buFont typeface="Arial" panose="020B0604020202020204" pitchFamily="34" charset="0"/>
              <a:buChar char="•"/>
            </a:pPr>
            <a:r>
              <a:rPr lang="en-US" dirty="0"/>
              <a:t> good farming land at base of hills</a:t>
            </a:r>
          </a:p>
          <a:p>
            <a:pPr>
              <a:buFont typeface="Arial" panose="020B0604020202020204" pitchFamily="34" charset="0"/>
              <a:buChar char="•"/>
            </a:pPr>
            <a:r>
              <a:rPr lang="en-US" dirty="0"/>
              <a:t> volcanic activity – nutrient-rich soil</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1433200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pennine Range | Italian Mountains, Physical Features &amp; History | Britannica">
            <a:extLst>
              <a:ext uri="{FF2B5EF4-FFF2-40B4-BE49-F238E27FC236}">
                <a16:creationId xmlns:a16="http://schemas.microsoft.com/office/drawing/2014/main" id="{EFE9C075-5FAF-0919-0362-E303E7F211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148" y="237147"/>
            <a:ext cx="5642388" cy="56607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iver Tiber | Camp Jupiter Wiki | Fandom">
            <a:extLst>
              <a:ext uri="{FF2B5EF4-FFF2-40B4-BE49-F238E27FC236}">
                <a16:creationId xmlns:a16="http://schemas.microsoft.com/office/drawing/2014/main" id="{7F3AB739-E206-EE4C-390F-9FE158B3E6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37147"/>
            <a:ext cx="5906852" cy="5660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4257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07C06-9650-247B-1B9C-2115C35A6CF7}"/>
              </a:ext>
            </a:extLst>
          </p:cNvPr>
          <p:cNvSpPr>
            <a:spLocks noGrp="1"/>
          </p:cNvSpPr>
          <p:nvPr>
            <p:ph type="title"/>
          </p:nvPr>
        </p:nvSpPr>
        <p:spPr/>
        <p:txBody>
          <a:bodyPr/>
          <a:lstStyle/>
          <a:p>
            <a:pPr algn="ctr"/>
            <a:r>
              <a:rPr lang="en-US" dirty="0"/>
              <a:t>ACTIVITY – Source Analysis</a:t>
            </a:r>
          </a:p>
        </p:txBody>
      </p:sp>
      <p:sp>
        <p:nvSpPr>
          <p:cNvPr id="3" name="Content Placeholder 2">
            <a:extLst>
              <a:ext uri="{FF2B5EF4-FFF2-40B4-BE49-F238E27FC236}">
                <a16:creationId xmlns:a16="http://schemas.microsoft.com/office/drawing/2014/main" id="{7CCC2E58-7C7C-97E0-7D9F-B8AE62C54365}"/>
              </a:ext>
            </a:extLst>
          </p:cNvPr>
          <p:cNvSpPr>
            <a:spLocks noGrp="1"/>
          </p:cNvSpPr>
          <p:nvPr>
            <p:ph idx="1"/>
          </p:nvPr>
        </p:nvSpPr>
        <p:spPr>
          <a:xfrm>
            <a:off x="422910" y="1868594"/>
            <a:ext cx="5943600" cy="4280746"/>
          </a:xfrm>
        </p:spPr>
        <p:txBody>
          <a:bodyPr>
            <a:normAutofit/>
          </a:bodyPr>
          <a:lstStyle/>
          <a:p>
            <a:r>
              <a:rPr lang="en-US" b="1" u="sng" dirty="0"/>
              <a:t>SOURCE A</a:t>
            </a:r>
          </a:p>
          <a:p>
            <a:pPr algn="ctr"/>
            <a:r>
              <a:rPr lang="en-US" sz="1800" i="1" dirty="0"/>
              <a:t>“With good reason did the gods and men choose this site for the founding of the city. Rome’s hills provide a healthy environment, the Tiber is </a:t>
            </a:r>
            <a:r>
              <a:rPr lang="en-US" sz="1800" i="1" dirty="0" err="1"/>
              <a:t>favourable</a:t>
            </a:r>
            <a:r>
              <a:rPr lang="en-US" sz="1800" i="1" dirty="0"/>
              <a:t> for navigation upstream to inland crops and downstream to the sea, and the sea itself is close enough for trade and yet far enough that we are not in danger of invasion by foreign fleets. Consider too Rome’s location at the </a:t>
            </a:r>
            <a:r>
              <a:rPr lang="en-US" sz="1800" i="1" dirty="0" err="1"/>
              <a:t>centre</a:t>
            </a:r>
            <a:r>
              <a:rPr lang="en-US" sz="1800" i="1" dirty="0"/>
              <a:t> of Italy. This site is uniquely suited by nature for the expansion of a city – as is proved by the size itself of our city while yet so young.”</a:t>
            </a:r>
          </a:p>
          <a:p>
            <a:pPr algn="ctr"/>
            <a:endParaRPr lang="en-US" sz="1800" i="1" dirty="0"/>
          </a:p>
          <a:p>
            <a:pPr algn="ctr"/>
            <a:r>
              <a:rPr lang="en-US" sz="1800" dirty="0"/>
              <a:t>Livy, History 5.54.5 from Peter J </a:t>
            </a:r>
            <a:r>
              <a:rPr lang="en-US" sz="1800" dirty="0" err="1"/>
              <a:t>Aicher</a:t>
            </a:r>
            <a:r>
              <a:rPr lang="en-US" sz="1800" dirty="0"/>
              <a:t>, </a:t>
            </a:r>
            <a:r>
              <a:rPr lang="en-US" sz="1800" i="1" dirty="0"/>
              <a:t>Rome Alive: A Source Guide to the Ancient City</a:t>
            </a:r>
            <a:r>
              <a:rPr lang="en-US" sz="1800" dirty="0"/>
              <a:t>, Vol. 1, 2004.</a:t>
            </a:r>
          </a:p>
        </p:txBody>
      </p:sp>
      <p:sp>
        <p:nvSpPr>
          <p:cNvPr id="4" name="TextBox 3">
            <a:extLst>
              <a:ext uri="{FF2B5EF4-FFF2-40B4-BE49-F238E27FC236}">
                <a16:creationId xmlns:a16="http://schemas.microsoft.com/office/drawing/2014/main" id="{6862ACFC-9D8E-5A81-F038-7015510CDEAD}"/>
              </a:ext>
            </a:extLst>
          </p:cNvPr>
          <p:cNvSpPr txBox="1"/>
          <p:nvPr/>
        </p:nvSpPr>
        <p:spPr>
          <a:xfrm>
            <a:off x="6858000" y="1994324"/>
            <a:ext cx="5052060" cy="384105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u="sng" dirty="0"/>
              <a:t>DISCUSSION QUESTIONS:</a:t>
            </a:r>
          </a:p>
          <a:p>
            <a:pPr lvl="0">
              <a:lnSpc>
                <a:spcPct val="120000"/>
              </a:lnSpc>
              <a:spcAft>
                <a:spcPts val="600"/>
              </a:spcAft>
              <a:buClr>
                <a:srgbClr val="595959"/>
              </a:buClr>
              <a:tabLst>
                <a:tab pos="12700" algn="l"/>
              </a:tabLst>
            </a:pPr>
            <a:r>
              <a:rPr lang="en-GB" sz="11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Which one (1)</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of the following in (a) and (b) to best describe </a:t>
            </a:r>
            <a:r>
              <a:rPr lang="en-GB" sz="1100" b="1" u="sng" dirty="0">
                <a:solidFill>
                  <a:srgbClr val="000000"/>
                </a:solidFill>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rPr>
              <a:t>Source 1</a:t>
            </a:r>
            <a:r>
              <a:rPr lang="en-GB" sz="11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GB" sz="11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(3 marks)</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ancient source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modern source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20000"/>
              </a:lnSpc>
              <a:spcAft>
                <a:spcPts val="600"/>
              </a:spcAft>
            </a:pPr>
            <a:r>
              <a:rPr lang="en-GB" sz="1100" b="1" i="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AND</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written source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archaeological source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map/diagram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reconstruction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20000"/>
              </a:lnSpc>
              <a:spcAft>
                <a:spcPts val="600"/>
              </a:spcAft>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20000"/>
              </a:lnSpc>
              <a:spcAft>
                <a:spcPts val="600"/>
              </a:spcAft>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Outline why you selected the type/s of source listed above: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lvl="0">
              <a:buClr>
                <a:srgbClr val="595959"/>
              </a:buClr>
            </a:pPr>
            <a:r>
              <a:rPr lang="en-AU" sz="1100" i="1" dirty="0">
                <a:solidFill>
                  <a:srgbClr val="242424"/>
                </a:solidFill>
                <a:effectLst/>
                <a:latin typeface="Calibri" panose="020F0502020204030204" pitchFamily="34" charset="0"/>
                <a:ea typeface="Times New Roman" panose="02020603050405020304" pitchFamily="18" charset="0"/>
              </a:rPr>
              <a:t>Outline</a:t>
            </a:r>
            <a:r>
              <a:rPr lang="en-AU" sz="1100" dirty="0">
                <a:solidFill>
                  <a:srgbClr val="242424"/>
                </a:solidFill>
                <a:effectLst/>
                <a:latin typeface="Calibri" panose="020F0502020204030204" pitchFamily="34" charset="0"/>
                <a:ea typeface="Times New Roman" panose="02020603050405020304" pitchFamily="18" charset="0"/>
              </a:rPr>
              <a:t> </a:t>
            </a:r>
            <a:r>
              <a:rPr lang="en-AU" sz="1100" b="1" dirty="0">
                <a:solidFill>
                  <a:srgbClr val="242424"/>
                </a:solidFill>
                <a:effectLst/>
                <a:latin typeface="Calibri" panose="020F0502020204030204" pitchFamily="34" charset="0"/>
                <a:ea typeface="Times New Roman" panose="02020603050405020304" pitchFamily="18" charset="0"/>
              </a:rPr>
              <a:t>FOUR (4) pieces of information</a:t>
            </a:r>
            <a:r>
              <a:rPr lang="en-AU" sz="1100" dirty="0">
                <a:solidFill>
                  <a:srgbClr val="242424"/>
                </a:solidFill>
                <a:effectLst/>
                <a:latin typeface="Calibri" panose="020F0502020204030204" pitchFamily="34" charset="0"/>
                <a:ea typeface="Times New Roman" panose="02020603050405020304" pitchFamily="18" charset="0"/>
              </a:rPr>
              <a:t> that are provided by </a:t>
            </a:r>
            <a:r>
              <a:rPr lang="en-AU" sz="1100" b="1" u="sng" dirty="0">
                <a:solidFill>
                  <a:srgbClr val="242424"/>
                </a:solidFill>
                <a:effectLst/>
                <a:latin typeface="Calibri" panose="020F0502020204030204" pitchFamily="34" charset="0"/>
                <a:ea typeface="Times New Roman" panose="02020603050405020304" pitchFamily="18" charset="0"/>
              </a:rPr>
              <a:t>Source 1</a:t>
            </a:r>
            <a:r>
              <a:rPr lang="en-AU" sz="1100" dirty="0">
                <a:solidFill>
                  <a:srgbClr val="242424"/>
                </a:solidFill>
                <a:effectLst/>
                <a:latin typeface="Calibri" panose="020F0502020204030204" pitchFamily="34" charset="0"/>
                <a:ea typeface="Times New Roman" panose="02020603050405020304" pitchFamily="18" charset="0"/>
              </a:rPr>
              <a:t>.        (4 marks)</a:t>
            </a:r>
            <a:endParaRPr lang="en-AU" sz="1200" dirty="0">
              <a:effectLst/>
              <a:latin typeface="Times New Roman" panose="02020603050405020304" pitchFamily="18" charset="0"/>
              <a:ea typeface="Times New Roman" panose="02020603050405020304" pitchFamily="18" charset="0"/>
            </a:endParaRPr>
          </a:p>
          <a:p>
            <a:r>
              <a:rPr lang="en-AU" sz="1100" dirty="0">
                <a:solidFill>
                  <a:srgbClr val="242424"/>
                </a:solidFill>
                <a:effectLst/>
                <a:latin typeface="Calibri" panose="020F0502020204030204" pitchFamily="34" charset="0"/>
                <a:ea typeface="Times New Roman" panose="02020603050405020304" pitchFamily="18" charset="0"/>
              </a:rPr>
              <a:t> </a:t>
            </a:r>
            <a:endParaRPr lang="en-AU"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57489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07C06-9650-247B-1B9C-2115C35A6CF7}"/>
              </a:ext>
            </a:extLst>
          </p:cNvPr>
          <p:cNvSpPr>
            <a:spLocks noGrp="1"/>
          </p:cNvSpPr>
          <p:nvPr>
            <p:ph type="title"/>
          </p:nvPr>
        </p:nvSpPr>
        <p:spPr/>
        <p:txBody>
          <a:bodyPr/>
          <a:lstStyle/>
          <a:p>
            <a:pPr algn="ctr"/>
            <a:r>
              <a:rPr lang="en-US" dirty="0"/>
              <a:t>ACTIVITY – Source Analysis</a:t>
            </a:r>
          </a:p>
        </p:txBody>
      </p:sp>
      <p:sp>
        <p:nvSpPr>
          <p:cNvPr id="3" name="Content Placeholder 2">
            <a:extLst>
              <a:ext uri="{FF2B5EF4-FFF2-40B4-BE49-F238E27FC236}">
                <a16:creationId xmlns:a16="http://schemas.microsoft.com/office/drawing/2014/main" id="{7CCC2E58-7C7C-97E0-7D9F-B8AE62C54365}"/>
              </a:ext>
            </a:extLst>
          </p:cNvPr>
          <p:cNvSpPr>
            <a:spLocks noGrp="1"/>
          </p:cNvSpPr>
          <p:nvPr>
            <p:ph idx="1"/>
          </p:nvPr>
        </p:nvSpPr>
        <p:spPr>
          <a:xfrm>
            <a:off x="422910" y="1868594"/>
            <a:ext cx="5943600" cy="4280746"/>
          </a:xfrm>
        </p:spPr>
        <p:txBody>
          <a:bodyPr>
            <a:normAutofit fontScale="92500" lnSpcReduction="20000"/>
          </a:bodyPr>
          <a:lstStyle/>
          <a:p>
            <a:r>
              <a:rPr lang="en-US" b="1" u="sng" dirty="0"/>
              <a:t>SOURCE B</a:t>
            </a:r>
          </a:p>
          <a:p>
            <a:pPr algn="ctr"/>
            <a:r>
              <a:rPr lang="en-US" sz="1800" i="1" dirty="0"/>
              <a:t>“It is a fact that southern nations, although extremely clever, give way when it comes to a contest of courage. This is because their spirit has been [weakened] by the hot sun Conversely, people born in the [cold] regions of the north, though better suited for the violence of warfare on account of their fearless courage, are slow of mind, and [have] no thought of strategy.</a:t>
            </a:r>
          </a:p>
          <a:p>
            <a:pPr algn="ctr"/>
            <a:endParaRPr lang="en-US" sz="1800" i="1" dirty="0"/>
          </a:p>
          <a:p>
            <a:pPr algn="ctr"/>
            <a:r>
              <a:rPr lang="en-US" sz="1800" i="1" dirty="0"/>
              <a:t>... the peoples of Italy are </a:t>
            </a:r>
            <a:r>
              <a:rPr lang="en-US" sz="1800" i="1" dirty="0" err="1"/>
              <a:t>tempermentally</a:t>
            </a:r>
            <a:r>
              <a:rPr lang="en-US" sz="1800" i="1" dirty="0"/>
              <a:t> balanced in each direction, having both physical strength and mental </a:t>
            </a:r>
            <a:r>
              <a:rPr lang="en-US" sz="1800" i="1" dirty="0" err="1"/>
              <a:t>vigour</a:t>
            </a:r>
            <a:r>
              <a:rPr lang="en-US" sz="1800" i="1" dirty="0"/>
              <a:t> suited to their courage… Thus did divine intelligence situate the city of the Roman people in an extraordinary and temperate region, so that it might extend its empire across the world.”</a:t>
            </a:r>
          </a:p>
          <a:p>
            <a:pPr algn="ctr"/>
            <a:endParaRPr lang="en-US" sz="1800" i="1" dirty="0"/>
          </a:p>
          <a:p>
            <a:pPr algn="ctr"/>
            <a:r>
              <a:rPr lang="en-US" sz="1800" dirty="0"/>
              <a:t>Vitruvius, Architecture 6.1 10 – 11, from Peter J </a:t>
            </a:r>
            <a:r>
              <a:rPr lang="en-US" sz="1800" dirty="0" err="1"/>
              <a:t>Aicher</a:t>
            </a:r>
            <a:r>
              <a:rPr lang="en-US" sz="1800" dirty="0"/>
              <a:t>, </a:t>
            </a:r>
            <a:r>
              <a:rPr lang="en-US" sz="1800" i="1" dirty="0"/>
              <a:t>Rome Alive: A Source Guide to the Ancient City</a:t>
            </a:r>
            <a:r>
              <a:rPr lang="en-US" sz="1800" dirty="0"/>
              <a:t>, Vol. 1, 2004.</a:t>
            </a:r>
          </a:p>
        </p:txBody>
      </p:sp>
      <p:sp>
        <p:nvSpPr>
          <p:cNvPr id="4" name="TextBox 3">
            <a:extLst>
              <a:ext uri="{FF2B5EF4-FFF2-40B4-BE49-F238E27FC236}">
                <a16:creationId xmlns:a16="http://schemas.microsoft.com/office/drawing/2014/main" id="{6862ACFC-9D8E-5A81-F038-7015510CDEAD}"/>
              </a:ext>
            </a:extLst>
          </p:cNvPr>
          <p:cNvSpPr txBox="1"/>
          <p:nvPr/>
        </p:nvSpPr>
        <p:spPr>
          <a:xfrm>
            <a:off x="6858000" y="1994324"/>
            <a:ext cx="5052060" cy="384105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u="sng" dirty="0"/>
              <a:t>DISCUSSION QUESTIONS:</a:t>
            </a:r>
          </a:p>
          <a:p>
            <a:pPr lvl="0">
              <a:lnSpc>
                <a:spcPct val="120000"/>
              </a:lnSpc>
              <a:spcAft>
                <a:spcPts val="600"/>
              </a:spcAft>
              <a:buClr>
                <a:srgbClr val="595959"/>
              </a:buClr>
              <a:tabLst>
                <a:tab pos="12700" algn="l"/>
              </a:tabLst>
            </a:pPr>
            <a:r>
              <a:rPr lang="en-GB" sz="11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Which one (1)</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of the following in (a) and (b) to best describe </a:t>
            </a:r>
            <a:r>
              <a:rPr lang="en-GB" sz="1100" b="1" u="sng" dirty="0">
                <a:solidFill>
                  <a:srgbClr val="000000"/>
                </a:solidFill>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rPr>
              <a:t>Source 1</a:t>
            </a:r>
            <a:r>
              <a:rPr lang="en-GB" sz="11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GB" sz="11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(3 marks)</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ancient source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modern source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20000"/>
              </a:lnSpc>
              <a:spcAft>
                <a:spcPts val="600"/>
              </a:spcAft>
            </a:pPr>
            <a:r>
              <a:rPr lang="en-GB" sz="1100" b="1" i="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AND</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written source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archaeological source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map/diagram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marL="1600200" lvl="3" indent="-228600">
              <a:lnSpc>
                <a:spcPct val="120000"/>
              </a:lnSpc>
              <a:spcAft>
                <a:spcPts val="600"/>
              </a:spcAft>
              <a:buFont typeface="+mj-lt"/>
              <a:buAutoNum type="alphaLcPeriod"/>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reconstruction	                               </a:t>
            </a:r>
            <a:r>
              <a:rPr lang="en-GB" sz="1100" dirty="0">
                <a:solidFill>
                  <a:srgbClr val="000000"/>
                </a:solidFill>
                <a:effectLst/>
                <a:latin typeface="Segoe UI Symbol" panose="020B0502040204020203" pitchFamily="34" charset="0"/>
                <a:ea typeface="Calibri" panose="020F0502020204030204" pitchFamily="34" charset="0"/>
                <a:cs typeface="Segoe UI Symbol" panose="020B0502040204020203" pitchFamily="34" charset="0"/>
              </a:rPr>
              <a:t>☐</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20000"/>
              </a:lnSpc>
              <a:spcAft>
                <a:spcPts val="600"/>
              </a:spcAft>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20000"/>
              </a:lnSpc>
              <a:spcAft>
                <a:spcPts val="600"/>
              </a:spcAft>
              <a:tabLst>
                <a:tab pos="342900" algn="l"/>
                <a:tab pos="735330" algn="l"/>
              </a:tabLst>
            </a:pPr>
            <a:r>
              <a:rPr lang="en-GB"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Outline why you selected the type/s of source listed above: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a:p>
            <a:pPr lvl="0">
              <a:buClr>
                <a:srgbClr val="595959"/>
              </a:buClr>
            </a:pPr>
            <a:r>
              <a:rPr lang="en-AU" sz="1100" i="1" dirty="0">
                <a:solidFill>
                  <a:srgbClr val="242424"/>
                </a:solidFill>
                <a:effectLst/>
                <a:latin typeface="Calibri" panose="020F0502020204030204" pitchFamily="34" charset="0"/>
                <a:ea typeface="Times New Roman" panose="02020603050405020304" pitchFamily="18" charset="0"/>
              </a:rPr>
              <a:t>Outline</a:t>
            </a:r>
            <a:r>
              <a:rPr lang="en-AU" sz="1100" dirty="0">
                <a:solidFill>
                  <a:srgbClr val="242424"/>
                </a:solidFill>
                <a:effectLst/>
                <a:latin typeface="Calibri" panose="020F0502020204030204" pitchFamily="34" charset="0"/>
                <a:ea typeface="Times New Roman" panose="02020603050405020304" pitchFamily="18" charset="0"/>
              </a:rPr>
              <a:t> </a:t>
            </a:r>
            <a:r>
              <a:rPr lang="en-AU" sz="1100" b="1" dirty="0">
                <a:solidFill>
                  <a:srgbClr val="242424"/>
                </a:solidFill>
                <a:effectLst/>
                <a:latin typeface="Calibri" panose="020F0502020204030204" pitchFamily="34" charset="0"/>
                <a:ea typeface="Times New Roman" panose="02020603050405020304" pitchFamily="18" charset="0"/>
              </a:rPr>
              <a:t>FOUR (4) pieces of information</a:t>
            </a:r>
            <a:r>
              <a:rPr lang="en-AU" sz="1100" dirty="0">
                <a:solidFill>
                  <a:srgbClr val="242424"/>
                </a:solidFill>
                <a:effectLst/>
                <a:latin typeface="Calibri" panose="020F0502020204030204" pitchFamily="34" charset="0"/>
                <a:ea typeface="Times New Roman" panose="02020603050405020304" pitchFamily="18" charset="0"/>
              </a:rPr>
              <a:t> that are provided by </a:t>
            </a:r>
            <a:r>
              <a:rPr lang="en-AU" sz="1100" b="1" u="sng" dirty="0">
                <a:solidFill>
                  <a:srgbClr val="242424"/>
                </a:solidFill>
                <a:effectLst/>
                <a:latin typeface="Calibri" panose="020F0502020204030204" pitchFamily="34" charset="0"/>
                <a:ea typeface="Times New Roman" panose="02020603050405020304" pitchFamily="18" charset="0"/>
              </a:rPr>
              <a:t>Source 1</a:t>
            </a:r>
            <a:r>
              <a:rPr lang="en-AU" sz="1100" dirty="0">
                <a:solidFill>
                  <a:srgbClr val="242424"/>
                </a:solidFill>
                <a:effectLst/>
                <a:latin typeface="Calibri" panose="020F0502020204030204" pitchFamily="34" charset="0"/>
                <a:ea typeface="Times New Roman" panose="02020603050405020304" pitchFamily="18" charset="0"/>
              </a:rPr>
              <a:t>.        (4 marks)</a:t>
            </a:r>
            <a:endParaRPr lang="en-AU" sz="1200" dirty="0">
              <a:effectLst/>
              <a:latin typeface="Times New Roman" panose="02020603050405020304" pitchFamily="18" charset="0"/>
              <a:ea typeface="Times New Roman" panose="02020603050405020304" pitchFamily="18" charset="0"/>
            </a:endParaRPr>
          </a:p>
          <a:p>
            <a:r>
              <a:rPr lang="en-AU" sz="1100" dirty="0">
                <a:solidFill>
                  <a:srgbClr val="242424"/>
                </a:solidFill>
                <a:effectLst/>
                <a:latin typeface="Calibri" panose="020F0502020204030204" pitchFamily="34" charset="0"/>
                <a:ea typeface="Times New Roman" panose="02020603050405020304" pitchFamily="18" charset="0"/>
              </a:rPr>
              <a:t> </a:t>
            </a:r>
            <a:endParaRPr lang="en-AU"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7076051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F8C71D-9992-8659-7259-C8E330A8E751}"/>
              </a:ext>
            </a:extLst>
          </p:cNvPr>
          <p:cNvSpPr>
            <a:spLocks noGrp="1"/>
          </p:cNvSpPr>
          <p:nvPr>
            <p:ph type="ctrTitle"/>
          </p:nvPr>
        </p:nvSpPr>
        <p:spPr>
          <a:xfrm>
            <a:off x="965201" y="643467"/>
            <a:ext cx="6255026" cy="5054008"/>
          </a:xfrm>
        </p:spPr>
        <p:txBody>
          <a:bodyPr anchor="ctr">
            <a:normAutofit/>
          </a:bodyPr>
          <a:lstStyle/>
          <a:p>
            <a:pPr algn="r"/>
            <a:r>
              <a:rPr lang="en-US" dirty="0"/>
              <a:t>SUMMARY</a:t>
            </a:r>
          </a:p>
        </p:txBody>
      </p:sp>
      <p:sp>
        <p:nvSpPr>
          <p:cNvPr id="3" name="Subtitle 2">
            <a:extLst>
              <a:ext uri="{FF2B5EF4-FFF2-40B4-BE49-F238E27FC236}">
                <a16:creationId xmlns:a16="http://schemas.microsoft.com/office/drawing/2014/main" id="{CF069F8D-5F32-D0B1-F06D-F79DA6119F9F}"/>
              </a:ext>
            </a:extLst>
          </p:cNvPr>
          <p:cNvSpPr>
            <a:spLocks noGrp="1"/>
          </p:cNvSpPr>
          <p:nvPr>
            <p:ph type="subTitle" idx="1"/>
          </p:nvPr>
        </p:nvSpPr>
        <p:spPr>
          <a:xfrm>
            <a:off x="7870994" y="453050"/>
            <a:ext cx="3879033" cy="5244425"/>
          </a:xfrm>
        </p:spPr>
        <p:txBody>
          <a:bodyPr anchor="ctr">
            <a:normAutofit/>
          </a:bodyPr>
          <a:lstStyle/>
          <a:p>
            <a:pPr algn="ctr"/>
            <a:r>
              <a:rPr lang="en-US" sz="3200" dirty="0"/>
              <a:t>What is the most important </a:t>
            </a:r>
            <a:r>
              <a:rPr lang="en-US" sz="3200" b="1" i="1" dirty="0">
                <a:solidFill>
                  <a:schemeClr val="accent5"/>
                </a:solidFill>
              </a:rPr>
              <a:t>geographical advantage </a:t>
            </a:r>
          </a:p>
          <a:p>
            <a:pPr algn="ctr"/>
            <a:r>
              <a:rPr lang="en-US" sz="3200" dirty="0" err="1"/>
              <a:t>rome</a:t>
            </a:r>
            <a:r>
              <a:rPr lang="en-US" sz="3200" dirty="0"/>
              <a:t> had?</a:t>
            </a:r>
          </a:p>
          <a:p>
            <a:pPr algn="ctr"/>
            <a:endParaRPr lang="en-US" sz="3200" dirty="0"/>
          </a:p>
          <a:p>
            <a:pPr algn="ctr"/>
            <a:r>
              <a:rPr lang="en-US" sz="3200" b="1" i="1" u="sng" dirty="0"/>
              <a:t>IDENTIFY and give two (2) reasons to support your answer.</a:t>
            </a:r>
          </a:p>
        </p:txBody>
      </p:sp>
      <p:cxnSp>
        <p:nvCxnSpPr>
          <p:cNvPr id="10" name="Straight Connector 9">
            <a:extLst>
              <a:ext uri="{FF2B5EF4-FFF2-40B4-BE49-F238E27FC236}">
                <a16:creationId xmlns:a16="http://schemas.microsoft.com/office/drawing/2014/main" id="{09525C9A-1972-4836-BA7A-706C946EF4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391367"/>
            <a:ext cx="0" cy="3558208"/>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8A549DE7-671D-4575-AF43-858FD99981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C22D9B36-9BE7-472B-8808-7E0D681073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40942"/>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45422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DABFA-ED25-0DB1-261A-25364DBAADE0}"/>
              </a:ext>
            </a:extLst>
          </p:cNvPr>
          <p:cNvSpPr>
            <a:spLocks noGrp="1"/>
          </p:cNvSpPr>
          <p:nvPr>
            <p:ph type="title"/>
          </p:nvPr>
        </p:nvSpPr>
        <p:spPr/>
        <p:txBody>
          <a:bodyPr/>
          <a:lstStyle/>
          <a:p>
            <a:r>
              <a:rPr lang="en-US" dirty="0"/>
              <a:t>Classroom Expectations</a:t>
            </a:r>
          </a:p>
        </p:txBody>
      </p:sp>
      <p:sp>
        <p:nvSpPr>
          <p:cNvPr id="3" name="Content Placeholder 2">
            <a:extLst>
              <a:ext uri="{FF2B5EF4-FFF2-40B4-BE49-F238E27FC236}">
                <a16:creationId xmlns:a16="http://schemas.microsoft.com/office/drawing/2014/main" id="{0185363D-1795-6EC2-E086-240EB093624C}"/>
              </a:ext>
            </a:extLst>
          </p:cNvPr>
          <p:cNvSpPr>
            <a:spLocks noGrp="1"/>
          </p:cNvSpPr>
          <p:nvPr>
            <p:ph idx="1"/>
          </p:nvPr>
        </p:nvSpPr>
        <p:spPr/>
        <p:txBody>
          <a:bodyPr>
            <a:normAutofit/>
          </a:bodyPr>
          <a:lstStyle/>
          <a:p>
            <a:pPr>
              <a:buFont typeface="Arial" panose="020B0604020202020204" pitchFamily="34" charset="0"/>
              <a:buChar char="•"/>
            </a:pPr>
            <a:r>
              <a:rPr lang="en-AU" sz="3600" dirty="0">
                <a:effectLst/>
                <a:latin typeface="Calibri" panose="020F0502020204030204" pitchFamily="34" charset="0"/>
                <a:cs typeface="Calibri" panose="020F0502020204030204" pitchFamily="34" charset="0"/>
              </a:rPr>
              <a:t> Show respect to me, each other, and the classroom</a:t>
            </a:r>
          </a:p>
          <a:p>
            <a:pPr>
              <a:buFont typeface="Arial" panose="020B0604020202020204" pitchFamily="34" charset="0"/>
              <a:buChar char="•"/>
            </a:pPr>
            <a:r>
              <a:rPr lang="en-AU" sz="3600" dirty="0">
                <a:effectLst/>
                <a:latin typeface="Calibri" panose="020F0502020204030204" pitchFamily="34" charset="0"/>
                <a:cs typeface="Calibri" panose="020F0502020204030204" pitchFamily="34" charset="0"/>
              </a:rPr>
              <a:t> Be </a:t>
            </a:r>
            <a:r>
              <a:rPr lang="en-AU" sz="3600" u="sng" dirty="0">
                <a:effectLst/>
                <a:latin typeface="Calibri" panose="020F0502020204030204" pitchFamily="34" charset="0"/>
                <a:cs typeface="Calibri" panose="020F0502020204030204" pitchFamily="34" charset="0"/>
              </a:rPr>
              <a:t>on time</a:t>
            </a:r>
            <a:r>
              <a:rPr lang="en-AU" sz="3600" dirty="0">
                <a:effectLst/>
                <a:latin typeface="Calibri" panose="020F0502020204030204" pitchFamily="34" charset="0"/>
                <a:cs typeface="Calibri" panose="020F0502020204030204" pitchFamily="34" charset="0"/>
              </a:rPr>
              <a:t> for class</a:t>
            </a:r>
          </a:p>
          <a:p>
            <a:pPr>
              <a:buFont typeface="Arial" panose="020B0604020202020204" pitchFamily="34" charset="0"/>
              <a:buChar char="•"/>
            </a:pPr>
            <a:r>
              <a:rPr lang="en-AU" sz="3600" dirty="0">
                <a:effectLst/>
                <a:latin typeface="Calibri" panose="020F0502020204030204" pitchFamily="34" charset="0"/>
                <a:cs typeface="Calibri" panose="020F0502020204030204" pitchFamily="34" charset="0"/>
              </a:rPr>
              <a:t> Come prepared for class </a:t>
            </a:r>
          </a:p>
          <a:p>
            <a:pPr>
              <a:buFont typeface="Arial" panose="020B0604020202020204" pitchFamily="34" charset="0"/>
              <a:buChar char="•"/>
            </a:pPr>
            <a:r>
              <a:rPr lang="en-AU" sz="3600" dirty="0">
                <a:latin typeface="Calibri" panose="020F0502020204030204" pitchFamily="34" charset="0"/>
                <a:cs typeface="Calibri" panose="020F0502020204030204" pitchFamily="34" charset="0"/>
              </a:rPr>
              <a:t> Ask for help when you need it</a:t>
            </a:r>
          </a:p>
          <a:p>
            <a:pPr>
              <a:buFont typeface="Arial" panose="020B0604020202020204" pitchFamily="34" charset="0"/>
              <a:buChar char="•"/>
            </a:pPr>
            <a:r>
              <a:rPr lang="en-AU" sz="3600" dirty="0">
                <a:effectLst/>
                <a:latin typeface="Calibri" panose="020F0502020204030204" pitchFamily="34" charset="0"/>
                <a:cs typeface="Calibri" panose="020F0502020204030204" pitchFamily="34" charset="0"/>
              </a:rPr>
              <a:t> Watch your language</a:t>
            </a:r>
          </a:p>
          <a:p>
            <a:endParaRPr lang="en-US" sz="3600" dirty="0">
              <a:latin typeface="Calibri" panose="020F0502020204030204" pitchFamily="34" charset="0"/>
              <a:cs typeface="Calibri" panose="020F0502020204030204" pitchFamily="34" charset="0"/>
            </a:endParaRPr>
          </a:p>
        </p:txBody>
      </p:sp>
      <p:pic>
        <p:nvPicPr>
          <p:cNvPr id="4" name="Picture 3" descr="A red circle with a cross&#10;&#10;Description automatically generated">
            <a:extLst>
              <a:ext uri="{FF2B5EF4-FFF2-40B4-BE49-F238E27FC236}">
                <a16:creationId xmlns:a16="http://schemas.microsoft.com/office/drawing/2014/main" id="{FF83EB4D-6BCC-1D5A-EA79-38E800C95107}"/>
              </a:ext>
            </a:extLst>
          </p:cNvPr>
          <p:cNvPicPr>
            <a:picLocks noChangeAspect="1"/>
          </p:cNvPicPr>
          <p:nvPr/>
        </p:nvPicPr>
        <p:blipFill>
          <a:blip r:embed="rId2"/>
          <a:stretch>
            <a:fillRect/>
          </a:stretch>
        </p:blipFill>
        <p:spPr>
          <a:xfrm>
            <a:off x="10895125" y="5473337"/>
            <a:ext cx="988106" cy="988106"/>
          </a:xfrm>
          <a:prstGeom prst="rect">
            <a:avLst/>
          </a:prstGeom>
        </p:spPr>
      </p:pic>
    </p:spTree>
    <p:extLst>
      <p:ext uri="{BB962C8B-B14F-4D97-AF65-F5344CB8AC3E}">
        <p14:creationId xmlns:p14="http://schemas.microsoft.com/office/powerpoint/2010/main" val="2857114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DABFA-ED25-0DB1-261A-25364DBAADE0}"/>
              </a:ext>
            </a:extLst>
          </p:cNvPr>
          <p:cNvSpPr>
            <a:spLocks noGrp="1"/>
          </p:cNvSpPr>
          <p:nvPr>
            <p:ph type="title"/>
          </p:nvPr>
        </p:nvSpPr>
        <p:spPr/>
        <p:txBody>
          <a:bodyPr/>
          <a:lstStyle/>
          <a:p>
            <a:r>
              <a:rPr lang="en-US" dirty="0"/>
              <a:t>Work Expectations</a:t>
            </a:r>
          </a:p>
        </p:txBody>
      </p:sp>
      <p:sp>
        <p:nvSpPr>
          <p:cNvPr id="3" name="Content Placeholder 2">
            <a:extLst>
              <a:ext uri="{FF2B5EF4-FFF2-40B4-BE49-F238E27FC236}">
                <a16:creationId xmlns:a16="http://schemas.microsoft.com/office/drawing/2014/main" id="{0185363D-1795-6EC2-E086-240EB093624C}"/>
              </a:ext>
            </a:extLst>
          </p:cNvPr>
          <p:cNvSpPr>
            <a:spLocks noGrp="1"/>
          </p:cNvSpPr>
          <p:nvPr>
            <p:ph idx="1"/>
          </p:nvPr>
        </p:nvSpPr>
        <p:spPr/>
        <p:txBody>
          <a:bodyPr>
            <a:normAutofit/>
          </a:bodyPr>
          <a:lstStyle/>
          <a:p>
            <a:pPr>
              <a:buFont typeface="Arial" panose="020B0604020202020204" pitchFamily="34" charset="0"/>
              <a:buChar char="•"/>
            </a:pPr>
            <a:r>
              <a:rPr lang="en-AU" sz="2800" dirty="0">
                <a:effectLst/>
                <a:latin typeface="Calibri" panose="020F0502020204030204" pitchFamily="34" charset="0"/>
                <a:cs typeface="Calibri" panose="020F0502020204030204" pitchFamily="34" charset="0"/>
              </a:rPr>
              <a:t> Complete all tasks to the best of your ability</a:t>
            </a:r>
          </a:p>
          <a:p>
            <a:pPr>
              <a:buFont typeface="Arial" panose="020B0604020202020204" pitchFamily="34" charset="0"/>
              <a:buChar char="•"/>
            </a:pPr>
            <a:r>
              <a:rPr lang="en-AU" sz="2800" dirty="0">
                <a:effectLst/>
                <a:latin typeface="Calibri" panose="020F0502020204030204" pitchFamily="34" charset="0"/>
                <a:cs typeface="Calibri" panose="020F0502020204030204" pitchFamily="34" charset="0"/>
              </a:rPr>
              <a:t> Catch up on missed work</a:t>
            </a:r>
          </a:p>
          <a:p>
            <a:pPr>
              <a:buFont typeface="Arial" panose="020B0604020202020204" pitchFamily="34" charset="0"/>
              <a:buChar char="•"/>
            </a:pPr>
            <a:r>
              <a:rPr lang="en-AU" sz="2800" dirty="0">
                <a:effectLst/>
                <a:latin typeface="Calibri" panose="020F0502020204030204" pitchFamily="34" charset="0"/>
                <a:cs typeface="Calibri" panose="020F0502020204030204" pitchFamily="34" charset="0"/>
              </a:rPr>
              <a:t> Be </a:t>
            </a:r>
            <a:r>
              <a:rPr lang="en-AU" sz="2800" b="1" i="1" dirty="0">
                <a:effectLst/>
                <a:latin typeface="Calibri" panose="020F0502020204030204" pitchFamily="34" charset="0"/>
                <a:cs typeface="Calibri" panose="020F0502020204030204" pitchFamily="34" charset="0"/>
              </a:rPr>
              <a:t>organised </a:t>
            </a:r>
            <a:r>
              <a:rPr lang="en-AU" sz="2800" dirty="0">
                <a:effectLst/>
                <a:latin typeface="Calibri" panose="020F0502020204030204" pitchFamily="34" charset="0"/>
                <a:cs typeface="Calibri" panose="020F0502020204030204" pitchFamily="34" charset="0"/>
              </a:rPr>
              <a:t>– if you are not ahead you will fall behind</a:t>
            </a:r>
            <a:endParaRPr lang="en-AU" sz="2800" b="1" i="1" dirty="0">
              <a:effectLst/>
              <a:latin typeface="Calibri" panose="020F0502020204030204" pitchFamily="34" charset="0"/>
              <a:cs typeface="Calibri" panose="020F0502020204030204" pitchFamily="34" charset="0"/>
            </a:endParaRPr>
          </a:p>
          <a:p>
            <a:pPr>
              <a:buFont typeface="Arial" panose="020B0604020202020204" pitchFamily="34" charset="0"/>
              <a:buChar char="•"/>
            </a:pPr>
            <a:r>
              <a:rPr lang="en-AU" sz="2800" dirty="0">
                <a:effectLst/>
                <a:latin typeface="Calibri" panose="020F0502020204030204" pitchFamily="34" charset="0"/>
                <a:cs typeface="Calibri" panose="020F0502020204030204" pitchFamily="34" charset="0"/>
              </a:rPr>
              <a:t> Have a go at everything</a:t>
            </a:r>
          </a:p>
          <a:p>
            <a:pPr>
              <a:buFont typeface="Arial" panose="020B0604020202020204" pitchFamily="34" charset="0"/>
              <a:buChar char="•"/>
            </a:pPr>
            <a:r>
              <a:rPr lang="en-AU" sz="2800" dirty="0">
                <a:latin typeface="Calibri" panose="020F0502020204030204" pitchFamily="34" charset="0"/>
                <a:cs typeface="Calibri" panose="020F0502020204030204" pitchFamily="34" charset="0"/>
              </a:rPr>
              <a:t> Use Compass and your textbooks</a:t>
            </a:r>
          </a:p>
          <a:p>
            <a:pPr>
              <a:buFont typeface="Arial" panose="020B0604020202020204" pitchFamily="34" charset="0"/>
              <a:buChar char="•"/>
            </a:pPr>
            <a:r>
              <a:rPr lang="en-AU" sz="2800" dirty="0">
                <a:latin typeface="Calibri" panose="020F0502020204030204" pitchFamily="34" charset="0"/>
                <a:cs typeface="Calibri" panose="020F0502020204030204" pitchFamily="34" charset="0"/>
              </a:rPr>
              <a:t> Create study resources</a:t>
            </a:r>
          </a:p>
          <a:p>
            <a:pPr>
              <a:buFont typeface="Arial" panose="020B0604020202020204" pitchFamily="34" charset="0"/>
              <a:buChar char="•"/>
            </a:pPr>
            <a:r>
              <a:rPr lang="en-AU" sz="2800" dirty="0">
                <a:latin typeface="Calibri" panose="020F0502020204030204" pitchFamily="34" charset="0"/>
                <a:cs typeface="Calibri" panose="020F0502020204030204" pitchFamily="34" charset="0"/>
              </a:rPr>
              <a:t> Attend HISTORY Study – optional but </a:t>
            </a:r>
            <a:r>
              <a:rPr lang="en-AU" sz="2800" b="1" i="1" dirty="0">
                <a:latin typeface="Calibri" panose="020F0502020204030204" pitchFamily="34" charset="0"/>
                <a:cs typeface="Calibri" panose="020F0502020204030204" pitchFamily="34" charset="0"/>
              </a:rPr>
              <a:t>HIGHLY RECOMMENDED</a:t>
            </a:r>
            <a:endParaRPr lang="en-US" sz="2800" dirty="0">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p:txBody>
      </p:sp>
      <p:pic>
        <p:nvPicPr>
          <p:cNvPr id="4" name="Picture 3" descr="A red circle with a cross&#10;&#10;Description automatically generated">
            <a:extLst>
              <a:ext uri="{FF2B5EF4-FFF2-40B4-BE49-F238E27FC236}">
                <a16:creationId xmlns:a16="http://schemas.microsoft.com/office/drawing/2014/main" id="{D9D4E5FA-73ED-1468-B3BE-5B462C23CE45}"/>
              </a:ext>
            </a:extLst>
          </p:cNvPr>
          <p:cNvPicPr>
            <a:picLocks noChangeAspect="1"/>
          </p:cNvPicPr>
          <p:nvPr/>
        </p:nvPicPr>
        <p:blipFill>
          <a:blip r:embed="rId3"/>
          <a:stretch>
            <a:fillRect/>
          </a:stretch>
        </p:blipFill>
        <p:spPr>
          <a:xfrm>
            <a:off x="10895125" y="5473337"/>
            <a:ext cx="988106" cy="988106"/>
          </a:xfrm>
          <a:prstGeom prst="rect">
            <a:avLst/>
          </a:prstGeom>
        </p:spPr>
      </p:pic>
    </p:spTree>
    <p:extLst>
      <p:ext uri="{BB962C8B-B14F-4D97-AF65-F5344CB8AC3E}">
        <p14:creationId xmlns:p14="http://schemas.microsoft.com/office/powerpoint/2010/main" val="3772152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3CE32-414A-CBA9-2AA5-97F1D090CBEF}"/>
              </a:ext>
            </a:extLst>
          </p:cNvPr>
          <p:cNvSpPr>
            <a:spLocks noGrp="1"/>
          </p:cNvSpPr>
          <p:nvPr>
            <p:ph type="ctrTitle"/>
          </p:nvPr>
        </p:nvSpPr>
        <p:spPr/>
        <p:txBody>
          <a:bodyPr/>
          <a:lstStyle/>
          <a:p>
            <a:r>
              <a:rPr lang="en-US" dirty="0"/>
              <a:t>Course Overview</a:t>
            </a:r>
          </a:p>
        </p:txBody>
      </p:sp>
      <p:sp>
        <p:nvSpPr>
          <p:cNvPr id="3" name="Subtitle 2">
            <a:extLst>
              <a:ext uri="{FF2B5EF4-FFF2-40B4-BE49-F238E27FC236}">
                <a16:creationId xmlns:a16="http://schemas.microsoft.com/office/drawing/2014/main" id="{B56A1A3E-D797-AAB2-0DC6-7A2839D7E418}"/>
              </a:ext>
            </a:extLst>
          </p:cNvPr>
          <p:cNvSpPr>
            <a:spLocks noGrp="1"/>
          </p:cNvSpPr>
          <p:nvPr>
            <p:ph type="subTitle" idx="1"/>
          </p:nvPr>
        </p:nvSpPr>
        <p:spPr/>
        <p:txBody>
          <a:bodyPr/>
          <a:lstStyle/>
          <a:p>
            <a:r>
              <a:rPr lang="en-US" dirty="0"/>
              <a:t>Resources and units</a:t>
            </a:r>
          </a:p>
          <a:p>
            <a:r>
              <a:rPr lang="en-US" b="1" i="1" dirty="0">
                <a:solidFill>
                  <a:schemeClr val="accent5">
                    <a:lumMod val="75000"/>
                  </a:schemeClr>
                </a:solidFill>
              </a:rPr>
              <a:t>If you have any questions – please ask!</a:t>
            </a:r>
          </a:p>
        </p:txBody>
      </p:sp>
    </p:spTree>
    <p:extLst>
      <p:ext uri="{BB962C8B-B14F-4D97-AF65-F5344CB8AC3E}">
        <p14:creationId xmlns:p14="http://schemas.microsoft.com/office/powerpoint/2010/main" val="1565591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1E09F-9F28-8162-A8E5-20F0D0183065}"/>
              </a:ext>
            </a:extLst>
          </p:cNvPr>
          <p:cNvSpPr>
            <a:spLocks noGrp="1"/>
          </p:cNvSpPr>
          <p:nvPr>
            <p:ph type="title"/>
          </p:nvPr>
        </p:nvSpPr>
        <p:spPr/>
        <p:txBody>
          <a:bodyPr/>
          <a:lstStyle/>
          <a:p>
            <a:pPr algn="ctr"/>
            <a:r>
              <a:rPr lang="en-US" dirty="0"/>
              <a:t>Unit 3 – Societies and Change</a:t>
            </a:r>
          </a:p>
        </p:txBody>
      </p:sp>
      <p:graphicFrame>
        <p:nvGraphicFramePr>
          <p:cNvPr id="3" name="Table 3">
            <a:extLst>
              <a:ext uri="{FF2B5EF4-FFF2-40B4-BE49-F238E27FC236}">
                <a16:creationId xmlns:a16="http://schemas.microsoft.com/office/drawing/2014/main" id="{E5AB4B30-C066-D5AC-617D-6167C24D30D4}"/>
              </a:ext>
            </a:extLst>
          </p:cNvPr>
          <p:cNvGraphicFramePr>
            <a:graphicFrameLocks noGrp="1"/>
          </p:cNvGraphicFramePr>
          <p:nvPr>
            <p:extLst>
              <p:ext uri="{D42A27DB-BD31-4B8C-83A1-F6EECF244321}">
                <p14:modId xmlns:p14="http://schemas.microsoft.com/office/powerpoint/2010/main" val="875264727"/>
              </p:ext>
            </p:extLst>
          </p:nvPr>
        </p:nvGraphicFramePr>
        <p:xfrm>
          <a:off x="470262" y="2102395"/>
          <a:ext cx="11364688" cy="3566160"/>
        </p:xfrm>
        <a:graphic>
          <a:graphicData uri="http://schemas.openxmlformats.org/drawingml/2006/table">
            <a:tbl>
              <a:tblPr firstRow="1" bandRow="1">
                <a:tableStyleId>{5C22544A-7EE6-4342-B048-85BDC9FD1C3A}</a:tableStyleId>
              </a:tblPr>
              <a:tblGrid>
                <a:gridCol w="1859424">
                  <a:extLst>
                    <a:ext uri="{9D8B030D-6E8A-4147-A177-3AD203B41FA5}">
                      <a16:colId xmlns:a16="http://schemas.microsoft.com/office/drawing/2014/main" val="1778025588"/>
                    </a:ext>
                  </a:extLst>
                </a:gridCol>
                <a:gridCol w="5717035">
                  <a:extLst>
                    <a:ext uri="{9D8B030D-6E8A-4147-A177-3AD203B41FA5}">
                      <a16:colId xmlns:a16="http://schemas.microsoft.com/office/drawing/2014/main" val="3403941599"/>
                    </a:ext>
                  </a:extLst>
                </a:gridCol>
                <a:gridCol w="3788229">
                  <a:extLst>
                    <a:ext uri="{9D8B030D-6E8A-4147-A177-3AD203B41FA5}">
                      <a16:colId xmlns:a16="http://schemas.microsoft.com/office/drawing/2014/main" val="3990801293"/>
                    </a:ext>
                  </a:extLst>
                </a:gridCol>
              </a:tblGrid>
              <a:tr h="370840">
                <a:tc>
                  <a:txBody>
                    <a:bodyPr/>
                    <a:lstStyle/>
                    <a:p>
                      <a:pPr algn="ctr"/>
                      <a:r>
                        <a:rPr lang="en-US" sz="2000" dirty="0">
                          <a:solidFill>
                            <a:schemeClr val="tx1"/>
                          </a:solidFill>
                        </a:rPr>
                        <a:t>Term/Week</a:t>
                      </a:r>
                    </a:p>
                  </a:txBody>
                  <a:tcPr/>
                </a:tc>
                <a:tc>
                  <a:txBody>
                    <a:bodyPr/>
                    <a:lstStyle/>
                    <a:p>
                      <a:pPr algn="ctr"/>
                      <a:r>
                        <a:rPr lang="en-US" sz="2000" dirty="0">
                          <a:solidFill>
                            <a:schemeClr val="tx1"/>
                          </a:solidFill>
                        </a:rPr>
                        <a:t>Topic/Content</a:t>
                      </a:r>
                    </a:p>
                  </a:txBody>
                  <a:tcPr/>
                </a:tc>
                <a:tc>
                  <a:txBody>
                    <a:bodyPr/>
                    <a:lstStyle/>
                    <a:p>
                      <a:pPr algn="ctr"/>
                      <a:r>
                        <a:rPr lang="en-US" sz="2000" dirty="0">
                          <a:solidFill>
                            <a:schemeClr val="tx1"/>
                          </a:solidFill>
                        </a:rPr>
                        <a:t>Assessments</a:t>
                      </a:r>
                    </a:p>
                  </a:txBody>
                  <a:tcPr/>
                </a:tc>
                <a:extLst>
                  <a:ext uri="{0D108BD9-81ED-4DB2-BD59-A6C34878D82A}">
                    <a16:rowId xmlns:a16="http://schemas.microsoft.com/office/drawing/2014/main" val="2964885567"/>
                  </a:ext>
                </a:extLst>
              </a:tr>
              <a:tr h="370840">
                <a:tc>
                  <a:txBody>
                    <a:bodyPr/>
                    <a:lstStyle/>
                    <a:p>
                      <a:pPr algn="ctr"/>
                      <a:r>
                        <a:rPr lang="en-US" sz="2000" dirty="0">
                          <a:solidFill>
                            <a:schemeClr val="tx1"/>
                          </a:solidFill>
                        </a:rPr>
                        <a:t>T1 - 1</a:t>
                      </a:r>
                    </a:p>
                  </a:txBody>
                  <a:tcPr>
                    <a:solidFill>
                      <a:schemeClr val="accent6">
                        <a:lumMod val="20000"/>
                        <a:lumOff val="80000"/>
                      </a:schemeClr>
                    </a:solidFill>
                  </a:tcPr>
                </a:tc>
                <a:tc>
                  <a:txBody>
                    <a:bodyPr/>
                    <a:lstStyle/>
                    <a:p>
                      <a:pPr algn="ctr"/>
                      <a:r>
                        <a:rPr lang="en-US" sz="2000" dirty="0">
                          <a:solidFill>
                            <a:schemeClr val="tx1"/>
                          </a:solidFill>
                        </a:rPr>
                        <a:t>Roman Society Overview</a:t>
                      </a:r>
                    </a:p>
                  </a:txBody>
                  <a:tcPr>
                    <a:solidFill>
                      <a:schemeClr val="accent6">
                        <a:lumMod val="20000"/>
                        <a:lumOff val="80000"/>
                      </a:schemeClr>
                    </a:solidFill>
                  </a:tcPr>
                </a:tc>
                <a:tc>
                  <a:txBody>
                    <a:bodyPr/>
                    <a:lstStyle/>
                    <a:p>
                      <a:pPr algn="ctr"/>
                      <a:endParaRPr lang="en-US" sz="1800" dirty="0">
                        <a:solidFill>
                          <a:schemeClr val="tx1"/>
                        </a:solidFill>
                      </a:endParaRPr>
                    </a:p>
                  </a:txBody>
                  <a:tcPr>
                    <a:solidFill>
                      <a:schemeClr val="accent6">
                        <a:lumMod val="20000"/>
                        <a:lumOff val="80000"/>
                      </a:schemeClr>
                    </a:solidFill>
                  </a:tcPr>
                </a:tc>
                <a:extLst>
                  <a:ext uri="{0D108BD9-81ED-4DB2-BD59-A6C34878D82A}">
                    <a16:rowId xmlns:a16="http://schemas.microsoft.com/office/drawing/2014/main" val="404137278"/>
                  </a:ext>
                </a:extLst>
              </a:tr>
              <a:tr h="370840">
                <a:tc>
                  <a:txBody>
                    <a:bodyPr/>
                    <a:lstStyle/>
                    <a:p>
                      <a:pPr algn="ctr"/>
                      <a:r>
                        <a:rPr lang="en-US" sz="2000" dirty="0">
                          <a:solidFill>
                            <a:schemeClr val="tx1"/>
                          </a:solidFill>
                        </a:rPr>
                        <a:t>T1 - 2 - 3</a:t>
                      </a:r>
                    </a:p>
                  </a:txBody>
                  <a:tcPr>
                    <a:solidFill>
                      <a:schemeClr val="accent6">
                        <a:lumMod val="20000"/>
                        <a:lumOff val="80000"/>
                      </a:schemeClr>
                    </a:solidFill>
                  </a:tcPr>
                </a:tc>
                <a:tc>
                  <a:txBody>
                    <a:bodyPr/>
                    <a:lstStyle/>
                    <a:p>
                      <a:pPr algn="ctr"/>
                      <a:r>
                        <a:rPr lang="en-US" sz="2000" dirty="0">
                          <a:solidFill>
                            <a:schemeClr val="tx1"/>
                          </a:solidFill>
                        </a:rPr>
                        <a:t>Roman Soc/Pol/Eco/Religion/</a:t>
                      </a:r>
                      <a:r>
                        <a:rPr lang="en-US" sz="2000" dirty="0" err="1">
                          <a:solidFill>
                            <a:schemeClr val="tx1"/>
                          </a:solidFill>
                        </a:rPr>
                        <a:t>Cul</a:t>
                      </a:r>
                      <a:endParaRPr lang="en-US" sz="2000" dirty="0">
                        <a:solidFill>
                          <a:schemeClr val="tx1"/>
                        </a:solidFill>
                      </a:endParaRPr>
                    </a:p>
                  </a:txBody>
                  <a:tcPr>
                    <a:solidFill>
                      <a:schemeClr val="accent6">
                        <a:lumMod val="20000"/>
                        <a:lumOff val="80000"/>
                      </a:schemeClr>
                    </a:solidFill>
                  </a:tcPr>
                </a:tc>
                <a:tc>
                  <a:txBody>
                    <a:bodyPr/>
                    <a:lstStyle/>
                    <a:p>
                      <a:pPr algn="ctr"/>
                      <a:endParaRPr lang="en-US" sz="1800">
                        <a:solidFill>
                          <a:schemeClr val="tx1"/>
                        </a:solidFill>
                      </a:endParaRPr>
                    </a:p>
                  </a:txBody>
                  <a:tcPr>
                    <a:solidFill>
                      <a:schemeClr val="accent6">
                        <a:lumMod val="20000"/>
                        <a:lumOff val="80000"/>
                      </a:schemeClr>
                    </a:solidFill>
                  </a:tcPr>
                </a:tc>
                <a:extLst>
                  <a:ext uri="{0D108BD9-81ED-4DB2-BD59-A6C34878D82A}">
                    <a16:rowId xmlns:a16="http://schemas.microsoft.com/office/drawing/2014/main" val="664413869"/>
                  </a:ext>
                </a:extLst>
              </a:tr>
              <a:tr h="370840">
                <a:tc>
                  <a:txBody>
                    <a:bodyPr/>
                    <a:lstStyle/>
                    <a:p>
                      <a:pPr algn="ctr"/>
                      <a:r>
                        <a:rPr lang="en-US" sz="2000" dirty="0">
                          <a:solidFill>
                            <a:schemeClr val="tx1"/>
                          </a:solidFill>
                        </a:rPr>
                        <a:t>T1 – 4 - 6</a:t>
                      </a:r>
                    </a:p>
                  </a:txBody>
                  <a:tcPr>
                    <a:solidFill>
                      <a:schemeClr val="accent6">
                        <a:lumMod val="20000"/>
                        <a:lumOff val="80000"/>
                      </a:schemeClr>
                    </a:solidFill>
                  </a:tcPr>
                </a:tc>
                <a:tc>
                  <a:txBody>
                    <a:bodyPr/>
                    <a:lstStyle/>
                    <a:p>
                      <a:pPr algn="ctr"/>
                      <a:r>
                        <a:rPr lang="en-US" sz="2000" dirty="0">
                          <a:solidFill>
                            <a:schemeClr val="tx1"/>
                          </a:solidFill>
                        </a:rPr>
                        <a:t>Tiberius and Gaius Gracchus (133 – 121 BCE)</a:t>
                      </a:r>
                    </a:p>
                  </a:txBody>
                  <a:tcPr>
                    <a:solidFill>
                      <a:schemeClr val="accent6">
                        <a:lumMod val="20000"/>
                        <a:lumOff val="80000"/>
                      </a:schemeClr>
                    </a:solidFill>
                  </a:tcPr>
                </a:tc>
                <a:tc>
                  <a:txBody>
                    <a:bodyPr/>
                    <a:lstStyle/>
                    <a:p>
                      <a:pPr algn="ctr"/>
                      <a:r>
                        <a:rPr lang="en-US" sz="1800" dirty="0">
                          <a:solidFill>
                            <a:schemeClr val="tx1"/>
                          </a:solidFill>
                        </a:rPr>
                        <a:t>Essay (Week 6 – 10%)</a:t>
                      </a:r>
                    </a:p>
                  </a:txBody>
                  <a:tcPr>
                    <a:solidFill>
                      <a:schemeClr val="accent4">
                        <a:lumMod val="75000"/>
                      </a:schemeClr>
                    </a:solidFill>
                  </a:tcPr>
                </a:tc>
                <a:extLst>
                  <a:ext uri="{0D108BD9-81ED-4DB2-BD59-A6C34878D82A}">
                    <a16:rowId xmlns:a16="http://schemas.microsoft.com/office/drawing/2014/main" val="1803480295"/>
                  </a:ext>
                </a:extLst>
              </a:tr>
              <a:tr h="370840">
                <a:tc>
                  <a:txBody>
                    <a:bodyPr/>
                    <a:lstStyle/>
                    <a:p>
                      <a:pPr algn="ctr"/>
                      <a:r>
                        <a:rPr lang="en-US" sz="2000" dirty="0">
                          <a:solidFill>
                            <a:schemeClr val="tx1"/>
                          </a:solidFill>
                        </a:rPr>
                        <a:t>T1 – 7 - 9</a:t>
                      </a:r>
                    </a:p>
                  </a:txBody>
                  <a:tcPr>
                    <a:solidFill>
                      <a:schemeClr val="accent6">
                        <a:lumMod val="20000"/>
                        <a:lumOff val="80000"/>
                      </a:schemeClr>
                    </a:solidFill>
                  </a:tcPr>
                </a:tc>
                <a:tc>
                  <a:txBody>
                    <a:bodyPr/>
                    <a:lstStyle/>
                    <a:p>
                      <a:pPr algn="ctr"/>
                      <a:r>
                        <a:rPr lang="en-US" sz="2000" dirty="0">
                          <a:solidFill>
                            <a:schemeClr val="tx1"/>
                          </a:solidFill>
                        </a:rPr>
                        <a:t>Gaius Marius (133 – 87 BCE)</a:t>
                      </a:r>
                    </a:p>
                  </a:txBody>
                  <a:tcPr>
                    <a:solidFill>
                      <a:schemeClr val="accent6">
                        <a:lumMod val="20000"/>
                        <a:lumOff val="80000"/>
                      </a:schemeClr>
                    </a:solidFill>
                  </a:tcPr>
                </a:tc>
                <a:tc>
                  <a:txBody>
                    <a:bodyPr/>
                    <a:lstStyle/>
                    <a:p>
                      <a:pPr algn="ctr"/>
                      <a:r>
                        <a:rPr lang="en-US" sz="1800" dirty="0">
                          <a:solidFill>
                            <a:schemeClr val="tx1"/>
                          </a:solidFill>
                        </a:rPr>
                        <a:t>Source Analysis (Week 9 – 10%)</a:t>
                      </a:r>
                    </a:p>
                  </a:txBody>
                  <a:tcPr>
                    <a:solidFill>
                      <a:schemeClr val="accent4">
                        <a:lumMod val="75000"/>
                      </a:schemeClr>
                    </a:solidFill>
                  </a:tcPr>
                </a:tc>
                <a:extLst>
                  <a:ext uri="{0D108BD9-81ED-4DB2-BD59-A6C34878D82A}">
                    <a16:rowId xmlns:a16="http://schemas.microsoft.com/office/drawing/2014/main" val="551971720"/>
                  </a:ext>
                </a:extLst>
              </a:tr>
              <a:tr h="370840">
                <a:tc>
                  <a:txBody>
                    <a:bodyPr/>
                    <a:lstStyle/>
                    <a:p>
                      <a:pPr algn="ctr"/>
                      <a:r>
                        <a:rPr lang="en-US" sz="2000" dirty="0">
                          <a:solidFill>
                            <a:schemeClr val="tx1"/>
                          </a:solidFill>
                        </a:rPr>
                        <a:t>T2 – 1 - 3</a:t>
                      </a:r>
                    </a:p>
                  </a:txBody>
                  <a:tcPr>
                    <a:solidFill>
                      <a:schemeClr val="accent6">
                        <a:lumMod val="20000"/>
                        <a:lumOff val="80000"/>
                      </a:schemeClr>
                    </a:solidFill>
                  </a:tcPr>
                </a:tc>
                <a:tc>
                  <a:txBody>
                    <a:bodyPr/>
                    <a:lstStyle/>
                    <a:p>
                      <a:pPr algn="ctr"/>
                      <a:r>
                        <a:rPr lang="en-US" sz="2000" dirty="0">
                          <a:solidFill>
                            <a:schemeClr val="tx1"/>
                          </a:solidFill>
                        </a:rPr>
                        <a:t>Sulla (90 – 78 BCE)</a:t>
                      </a:r>
                    </a:p>
                  </a:txBody>
                  <a:tcPr>
                    <a:solidFill>
                      <a:schemeClr val="accent6">
                        <a:lumMod val="20000"/>
                        <a:lumOff val="80000"/>
                      </a:schemeClr>
                    </a:solidFill>
                  </a:tcPr>
                </a:tc>
                <a:tc>
                  <a:txBody>
                    <a:bodyPr/>
                    <a:lstStyle/>
                    <a:p>
                      <a:pPr algn="ctr"/>
                      <a:endParaRPr lang="en-US" sz="1800" dirty="0">
                        <a:solidFill>
                          <a:schemeClr val="tx1"/>
                        </a:solidFill>
                      </a:endParaRPr>
                    </a:p>
                  </a:txBody>
                  <a:tcPr>
                    <a:solidFill>
                      <a:schemeClr val="accent6">
                        <a:lumMod val="20000"/>
                        <a:lumOff val="80000"/>
                      </a:schemeClr>
                    </a:solidFill>
                  </a:tcPr>
                </a:tc>
                <a:extLst>
                  <a:ext uri="{0D108BD9-81ED-4DB2-BD59-A6C34878D82A}">
                    <a16:rowId xmlns:a16="http://schemas.microsoft.com/office/drawing/2014/main" val="2565591250"/>
                  </a:ext>
                </a:extLst>
              </a:tr>
              <a:tr h="370840">
                <a:tc>
                  <a:txBody>
                    <a:bodyPr/>
                    <a:lstStyle/>
                    <a:p>
                      <a:pPr algn="ctr"/>
                      <a:r>
                        <a:rPr lang="en-US" sz="2000" dirty="0">
                          <a:solidFill>
                            <a:schemeClr val="tx1"/>
                          </a:solidFill>
                        </a:rPr>
                        <a:t>T2 – 4 – 5 </a:t>
                      </a:r>
                    </a:p>
                  </a:txBody>
                  <a:tcPr>
                    <a:solidFill>
                      <a:schemeClr val="accent4">
                        <a:lumMod val="75000"/>
                      </a:schemeClr>
                    </a:solidFill>
                  </a:tcPr>
                </a:tc>
                <a:tc>
                  <a:txBody>
                    <a:bodyPr/>
                    <a:lstStyle/>
                    <a:p>
                      <a:pPr algn="ctr"/>
                      <a:r>
                        <a:rPr lang="en-US" sz="2000" dirty="0">
                          <a:solidFill>
                            <a:schemeClr val="tx1"/>
                          </a:solidFill>
                        </a:rPr>
                        <a:t>EST</a:t>
                      </a:r>
                    </a:p>
                  </a:txBody>
                  <a:tcPr>
                    <a:solidFill>
                      <a:schemeClr val="accent4">
                        <a:lumMod val="75000"/>
                      </a:schemeClr>
                    </a:solidFill>
                  </a:tcPr>
                </a:tc>
                <a:tc>
                  <a:txBody>
                    <a:bodyPr/>
                    <a:lstStyle/>
                    <a:p>
                      <a:pPr algn="ctr"/>
                      <a:r>
                        <a:rPr lang="en-US" sz="1800" dirty="0">
                          <a:solidFill>
                            <a:schemeClr val="tx1"/>
                          </a:solidFill>
                        </a:rPr>
                        <a:t>EST (Week 4 – 5 – 15%)</a:t>
                      </a:r>
                    </a:p>
                  </a:txBody>
                  <a:tcPr>
                    <a:solidFill>
                      <a:schemeClr val="accent4">
                        <a:lumMod val="75000"/>
                      </a:schemeClr>
                    </a:solidFill>
                  </a:tcPr>
                </a:tc>
                <a:extLst>
                  <a:ext uri="{0D108BD9-81ED-4DB2-BD59-A6C34878D82A}">
                    <a16:rowId xmlns:a16="http://schemas.microsoft.com/office/drawing/2014/main" val="1187880480"/>
                  </a:ext>
                </a:extLst>
              </a:tr>
              <a:tr h="0">
                <a:tc>
                  <a:txBody>
                    <a:bodyPr/>
                    <a:lstStyle/>
                    <a:p>
                      <a:pPr algn="ctr"/>
                      <a:r>
                        <a:rPr lang="en-US" sz="2000" dirty="0">
                          <a:solidFill>
                            <a:schemeClr val="tx1"/>
                          </a:solidFill>
                        </a:rPr>
                        <a:t>T2 – 5 - 6</a:t>
                      </a:r>
                    </a:p>
                  </a:txBody>
                  <a:tcPr>
                    <a:solidFill>
                      <a:schemeClr val="accent6">
                        <a:lumMod val="20000"/>
                        <a:lumOff val="80000"/>
                      </a:schemeClr>
                    </a:solidFill>
                  </a:tcPr>
                </a:tc>
                <a:tc>
                  <a:txBody>
                    <a:bodyPr/>
                    <a:lstStyle/>
                    <a:p>
                      <a:pPr algn="ctr"/>
                      <a:r>
                        <a:rPr lang="en-US" sz="2000" dirty="0">
                          <a:solidFill>
                            <a:schemeClr val="tx1"/>
                          </a:solidFill>
                        </a:rPr>
                        <a:t>Pompey to 66 BCE</a:t>
                      </a:r>
                    </a:p>
                  </a:txBody>
                  <a:tcPr>
                    <a:solidFill>
                      <a:schemeClr val="accent6">
                        <a:lumMod val="20000"/>
                        <a:lumOff val="80000"/>
                      </a:schemeClr>
                    </a:solidFill>
                  </a:tcPr>
                </a:tc>
                <a:tc>
                  <a:txBody>
                    <a:bodyPr/>
                    <a:lstStyle/>
                    <a:p>
                      <a:pPr algn="ctr"/>
                      <a:r>
                        <a:rPr lang="en-US" sz="1800" dirty="0">
                          <a:solidFill>
                            <a:schemeClr val="tx1"/>
                          </a:solidFill>
                        </a:rPr>
                        <a:t>Historical Inquiry (Week 5 – 6 – 10%)</a:t>
                      </a:r>
                    </a:p>
                  </a:txBody>
                  <a:tcPr>
                    <a:solidFill>
                      <a:schemeClr val="accent4">
                        <a:lumMod val="75000"/>
                      </a:schemeClr>
                    </a:solidFill>
                  </a:tcPr>
                </a:tc>
                <a:extLst>
                  <a:ext uri="{0D108BD9-81ED-4DB2-BD59-A6C34878D82A}">
                    <a16:rowId xmlns:a16="http://schemas.microsoft.com/office/drawing/2014/main" val="3308537432"/>
                  </a:ext>
                </a:extLst>
              </a:tr>
              <a:tr h="0">
                <a:tc>
                  <a:txBody>
                    <a:bodyPr/>
                    <a:lstStyle/>
                    <a:p>
                      <a:pPr algn="ctr"/>
                      <a:r>
                        <a:rPr lang="en-US" sz="2000" dirty="0">
                          <a:solidFill>
                            <a:schemeClr val="tx1"/>
                          </a:solidFill>
                        </a:rPr>
                        <a:t>T2 - 7</a:t>
                      </a:r>
                    </a:p>
                  </a:txBody>
                  <a:tcPr>
                    <a:solidFill>
                      <a:schemeClr val="accent6">
                        <a:lumMod val="20000"/>
                        <a:lumOff val="80000"/>
                      </a:schemeClr>
                    </a:solidFill>
                  </a:tcPr>
                </a:tc>
                <a:tc>
                  <a:txBody>
                    <a:bodyPr/>
                    <a:lstStyle/>
                    <a:p>
                      <a:pPr algn="ctr"/>
                      <a:r>
                        <a:rPr lang="en-US" sz="2000" dirty="0">
                          <a:solidFill>
                            <a:schemeClr val="tx1"/>
                          </a:solidFill>
                        </a:rPr>
                        <a:t>EXAMS</a:t>
                      </a:r>
                    </a:p>
                  </a:txBody>
                  <a:tcPr>
                    <a:solidFill>
                      <a:schemeClr val="accent6">
                        <a:lumMod val="20000"/>
                        <a:lumOff val="80000"/>
                      </a:schemeClr>
                    </a:solidFill>
                  </a:tcPr>
                </a:tc>
                <a:tc>
                  <a:txBody>
                    <a:bodyPr/>
                    <a:lstStyle/>
                    <a:p>
                      <a:pPr algn="ctr"/>
                      <a:endParaRPr lang="en-US" sz="1800" dirty="0">
                        <a:solidFill>
                          <a:schemeClr val="tx1"/>
                        </a:solidFill>
                      </a:endParaRPr>
                    </a:p>
                  </a:txBody>
                  <a:tcPr>
                    <a:solidFill>
                      <a:schemeClr val="accent6">
                        <a:lumMod val="20000"/>
                        <a:lumOff val="80000"/>
                      </a:schemeClr>
                    </a:solidFill>
                  </a:tcPr>
                </a:tc>
                <a:extLst>
                  <a:ext uri="{0D108BD9-81ED-4DB2-BD59-A6C34878D82A}">
                    <a16:rowId xmlns:a16="http://schemas.microsoft.com/office/drawing/2014/main" val="3750787417"/>
                  </a:ext>
                </a:extLst>
              </a:tr>
            </a:tbl>
          </a:graphicData>
        </a:graphic>
      </p:graphicFrame>
    </p:spTree>
    <p:extLst>
      <p:ext uri="{BB962C8B-B14F-4D97-AF65-F5344CB8AC3E}">
        <p14:creationId xmlns:p14="http://schemas.microsoft.com/office/powerpoint/2010/main" val="3798306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4164C9A-E290-8C8E-E1E1-3C5B3C3F89F7}"/>
              </a:ext>
            </a:extLst>
          </p:cNvPr>
          <p:cNvSpPr>
            <a:spLocks noGrp="1"/>
          </p:cNvSpPr>
          <p:nvPr>
            <p:ph type="title"/>
          </p:nvPr>
        </p:nvSpPr>
        <p:spPr>
          <a:xfrm>
            <a:off x="492370" y="516835"/>
            <a:ext cx="3084844" cy="5772840"/>
          </a:xfrm>
        </p:spPr>
        <p:txBody>
          <a:bodyPr anchor="ctr">
            <a:normAutofit/>
          </a:bodyPr>
          <a:lstStyle/>
          <a:p>
            <a:pPr algn="ctr"/>
            <a:r>
              <a:rPr lang="en-US" sz="3600" b="1" dirty="0">
                <a:solidFill>
                  <a:srgbClr val="FFFFFF"/>
                </a:solidFill>
              </a:rPr>
              <a:t>Unit 3 – Societies and Change</a:t>
            </a:r>
          </a:p>
        </p:txBody>
      </p:sp>
      <p:sp>
        <p:nvSpPr>
          <p:cNvPr id="13" name="Rectangle 12">
            <a:extLst>
              <a:ext uri="{FF2B5EF4-FFF2-40B4-BE49-F238E27FC236}">
                <a16:creationId xmlns:a16="http://schemas.microsoft.com/office/drawing/2014/main" id="{6669F804-A677-4B75-95F4-A5E4426FB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Content Placeholder 2">
            <a:extLst>
              <a:ext uri="{FF2B5EF4-FFF2-40B4-BE49-F238E27FC236}">
                <a16:creationId xmlns:a16="http://schemas.microsoft.com/office/drawing/2014/main" id="{3626432A-9EE1-25D5-0607-DA6A016CBADB}"/>
              </a:ext>
            </a:extLst>
          </p:cNvPr>
          <p:cNvGraphicFramePr>
            <a:graphicFrameLocks noGrp="1"/>
          </p:cNvGraphicFramePr>
          <p:nvPr>
            <p:ph idx="1"/>
            <p:extLst>
              <p:ext uri="{D42A27DB-BD31-4B8C-83A1-F6EECF244321}">
                <p14:modId xmlns:p14="http://schemas.microsoft.com/office/powerpoint/2010/main" val="1566591068"/>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descr="A red circle with a cross&#10;&#10;Description automatically generated">
            <a:extLst>
              <a:ext uri="{FF2B5EF4-FFF2-40B4-BE49-F238E27FC236}">
                <a16:creationId xmlns:a16="http://schemas.microsoft.com/office/drawing/2014/main" id="{0929F1C2-8031-8E1F-A07E-463C3124EDCE}"/>
              </a:ext>
            </a:extLst>
          </p:cNvPr>
          <p:cNvPicPr>
            <a:picLocks noChangeAspect="1"/>
          </p:cNvPicPr>
          <p:nvPr/>
        </p:nvPicPr>
        <p:blipFill>
          <a:blip r:embed="rId8"/>
          <a:stretch>
            <a:fillRect/>
          </a:stretch>
        </p:blipFill>
        <p:spPr>
          <a:xfrm>
            <a:off x="10895125" y="5473337"/>
            <a:ext cx="988106" cy="988106"/>
          </a:xfrm>
          <a:prstGeom prst="rect">
            <a:avLst/>
          </a:prstGeom>
        </p:spPr>
      </p:pic>
    </p:spTree>
    <p:extLst>
      <p:ext uri="{BB962C8B-B14F-4D97-AF65-F5344CB8AC3E}">
        <p14:creationId xmlns:p14="http://schemas.microsoft.com/office/powerpoint/2010/main" val="1986805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8A1B5F-0801-4AFF-A489-335B6A851F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06201B52-6441-4DBA-BACE-235977581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89DF3DBB-17DD-4058-A944-5578E18A031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86D73C-0981-E37E-ADC2-12E30100BD14}"/>
              </a:ext>
            </a:extLst>
          </p:cNvPr>
          <p:cNvSpPr>
            <a:spLocks noGrp="1"/>
          </p:cNvSpPr>
          <p:nvPr>
            <p:ph type="title"/>
          </p:nvPr>
        </p:nvSpPr>
        <p:spPr>
          <a:xfrm>
            <a:off x="418386" y="194829"/>
            <a:ext cx="11454063" cy="4559680"/>
          </a:xfrm>
        </p:spPr>
        <p:txBody>
          <a:bodyPr vert="horz" lIns="91440" tIns="45720" rIns="91440" bIns="45720" rtlCol="0" anchor="b">
            <a:noAutofit/>
          </a:bodyPr>
          <a:lstStyle/>
          <a:p>
            <a:pPr algn="ctr"/>
            <a:r>
              <a:rPr lang="en-AU" sz="2200" b="0" i="0" dirty="0">
                <a:solidFill>
                  <a:srgbClr val="374151"/>
                </a:solidFill>
                <a:effectLst/>
                <a:latin typeface="Söhne"/>
              </a:rPr>
              <a:t>The Late Roman Republic (133–66 BCE) was a tumultuous period marked by </a:t>
            </a:r>
            <a:r>
              <a:rPr lang="en-AU" sz="2200" b="1" i="1" dirty="0">
                <a:solidFill>
                  <a:schemeClr val="accent5"/>
                </a:solidFill>
                <a:effectLst/>
                <a:latin typeface="Söhne"/>
              </a:rPr>
              <a:t>political upheavals</a:t>
            </a:r>
            <a:r>
              <a:rPr lang="en-AU" sz="2200" b="0" i="0" dirty="0">
                <a:solidFill>
                  <a:srgbClr val="374151"/>
                </a:solidFill>
                <a:effectLst/>
                <a:latin typeface="Söhne"/>
              </a:rPr>
              <a:t>, </a:t>
            </a:r>
            <a:r>
              <a:rPr lang="en-AU" sz="2200" b="1" i="1" dirty="0">
                <a:solidFill>
                  <a:schemeClr val="accent5"/>
                </a:solidFill>
                <a:effectLst/>
                <a:latin typeface="Söhne"/>
              </a:rPr>
              <a:t>military expansion</a:t>
            </a:r>
            <a:r>
              <a:rPr lang="en-AU" sz="2200" b="0" i="0" dirty="0">
                <a:solidFill>
                  <a:srgbClr val="374151"/>
                </a:solidFill>
                <a:effectLst/>
                <a:latin typeface="Söhne"/>
              </a:rPr>
              <a:t>, and </a:t>
            </a:r>
            <a:r>
              <a:rPr lang="en-AU" sz="2200" b="1" i="1" dirty="0">
                <a:solidFill>
                  <a:schemeClr val="accent5"/>
                </a:solidFill>
                <a:effectLst/>
                <a:latin typeface="Söhne"/>
              </a:rPr>
              <a:t>social unrest</a:t>
            </a:r>
            <a:r>
              <a:rPr lang="en-AU" sz="2200" b="0" i="0" dirty="0">
                <a:solidFill>
                  <a:srgbClr val="374151"/>
                </a:solidFill>
                <a:effectLst/>
                <a:latin typeface="Söhne"/>
              </a:rPr>
              <a:t>. </a:t>
            </a:r>
            <a:br>
              <a:rPr lang="en-AU" sz="2200" b="0" i="0" dirty="0">
                <a:solidFill>
                  <a:srgbClr val="374151"/>
                </a:solidFill>
                <a:effectLst/>
                <a:latin typeface="Söhne"/>
              </a:rPr>
            </a:br>
            <a:br>
              <a:rPr lang="en-AU" sz="2200" b="0" i="0" dirty="0">
                <a:solidFill>
                  <a:srgbClr val="374151"/>
                </a:solidFill>
                <a:effectLst/>
                <a:latin typeface="Söhne"/>
              </a:rPr>
            </a:br>
            <a:r>
              <a:rPr lang="en-AU" sz="2200" b="0" i="0" dirty="0">
                <a:solidFill>
                  <a:srgbClr val="374151"/>
                </a:solidFill>
                <a:effectLst/>
                <a:latin typeface="Söhne"/>
              </a:rPr>
              <a:t>This era saw the </a:t>
            </a:r>
            <a:r>
              <a:rPr lang="en-AU" sz="2200" b="1" i="1" dirty="0">
                <a:solidFill>
                  <a:schemeClr val="accent5"/>
                </a:solidFill>
                <a:effectLst/>
                <a:latin typeface="Söhne"/>
              </a:rPr>
              <a:t>decline of the Roman Republic </a:t>
            </a:r>
            <a:r>
              <a:rPr lang="en-AU" sz="2200" b="0" i="0" dirty="0">
                <a:solidFill>
                  <a:srgbClr val="374151"/>
                </a:solidFill>
                <a:effectLst/>
                <a:latin typeface="Söhne"/>
              </a:rPr>
              <a:t>and the rise of influential figures like Pompey, Caesar, and Crassus, </a:t>
            </a:r>
            <a:r>
              <a:rPr lang="en-AU" sz="2200" b="0" i="0" dirty="0" err="1">
                <a:solidFill>
                  <a:srgbClr val="374151"/>
                </a:solidFill>
                <a:effectLst/>
                <a:latin typeface="Söhne"/>
              </a:rPr>
              <a:t>signaling</a:t>
            </a:r>
            <a:r>
              <a:rPr lang="en-AU" sz="2200" b="0" i="0" dirty="0">
                <a:solidFill>
                  <a:srgbClr val="374151"/>
                </a:solidFill>
                <a:effectLst/>
                <a:latin typeface="Söhne"/>
              </a:rPr>
              <a:t> a shift from </a:t>
            </a:r>
            <a:r>
              <a:rPr lang="en-AU" sz="2200" b="1" i="1" dirty="0">
                <a:solidFill>
                  <a:schemeClr val="accent5"/>
                </a:solidFill>
                <a:effectLst/>
                <a:latin typeface="Söhne"/>
              </a:rPr>
              <a:t>senatorial authority to the dominance of military leaders</a:t>
            </a:r>
            <a:r>
              <a:rPr lang="en-AU" sz="2200" b="0" i="0" dirty="0">
                <a:solidFill>
                  <a:srgbClr val="374151"/>
                </a:solidFill>
                <a:effectLst/>
                <a:latin typeface="Söhne"/>
              </a:rPr>
              <a:t>. </a:t>
            </a:r>
            <a:br>
              <a:rPr lang="en-AU" sz="2200" b="0" i="0" dirty="0">
                <a:solidFill>
                  <a:srgbClr val="374151"/>
                </a:solidFill>
                <a:effectLst/>
                <a:latin typeface="Söhne"/>
              </a:rPr>
            </a:br>
            <a:br>
              <a:rPr lang="en-AU" sz="2200" b="0" i="0" dirty="0">
                <a:solidFill>
                  <a:srgbClr val="374151"/>
                </a:solidFill>
                <a:effectLst/>
                <a:latin typeface="Söhne"/>
              </a:rPr>
            </a:br>
            <a:r>
              <a:rPr lang="en-AU" sz="2200" b="0" i="0" dirty="0">
                <a:solidFill>
                  <a:srgbClr val="374151"/>
                </a:solidFill>
                <a:effectLst/>
                <a:latin typeface="Söhne"/>
              </a:rPr>
              <a:t>The Lex </a:t>
            </a:r>
            <a:r>
              <a:rPr lang="en-AU" sz="2200" b="0" i="0" dirty="0" err="1">
                <a:solidFill>
                  <a:srgbClr val="374151"/>
                </a:solidFill>
                <a:effectLst/>
                <a:latin typeface="Söhne"/>
              </a:rPr>
              <a:t>Manilia</a:t>
            </a:r>
            <a:r>
              <a:rPr lang="en-AU" sz="2200" b="0" i="0" dirty="0">
                <a:solidFill>
                  <a:srgbClr val="374151"/>
                </a:solidFill>
                <a:effectLst/>
                <a:latin typeface="Söhne"/>
              </a:rPr>
              <a:t> of 66 BCE granted Pompey extraordinary powers in the war against Mithridates VI of Pontus.</a:t>
            </a:r>
            <a:br>
              <a:rPr lang="en-AU" sz="2200" b="0" i="0" dirty="0">
                <a:solidFill>
                  <a:srgbClr val="374151"/>
                </a:solidFill>
                <a:effectLst/>
                <a:latin typeface="Söhne"/>
              </a:rPr>
            </a:br>
            <a:br>
              <a:rPr lang="en-AU" sz="2200" b="0" i="0" dirty="0">
                <a:solidFill>
                  <a:srgbClr val="374151"/>
                </a:solidFill>
                <a:effectLst/>
                <a:latin typeface="Söhne"/>
              </a:rPr>
            </a:br>
            <a:r>
              <a:rPr lang="en-AU" sz="2200" b="0" i="0" dirty="0">
                <a:solidFill>
                  <a:srgbClr val="374151"/>
                </a:solidFill>
                <a:effectLst/>
                <a:latin typeface="Söhne"/>
              </a:rPr>
              <a:t>Internally, Rome faced </a:t>
            </a:r>
            <a:r>
              <a:rPr lang="en-AU" sz="2200" b="1" i="1" dirty="0">
                <a:solidFill>
                  <a:schemeClr val="accent5"/>
                </a:solidFill>
                <a:effectLst/>
                <a:latin typeface="Söhne"/>
              </a:rPr>
              <a:t>social and economic challenges</a:t>
            </a:r>
            <a:r>
              <a:rPr lang="en-AU" sz="2200" b="0" i="0" dirty="0">
                <a:solidFill>
                  <a:srgbClr val="374151"/>
                </a:solidFill>
                <a:effectLst/>
                <a:latin typeface="Söhne"/>
              </a:rPr>
              <a:t>, including </a:t>
            </a:r>
            <a:r>
              <a:rPr lang="en-AU" sz="2200" b="0" i="0" u="sng" dirty="0">
                <a:solidFill>
                  <a:srgbClr val="374151"/>
                </a:solidFill>
                <a:effectLst/>
                <a:latin typeface="Söhne"/>
              </a:rPr>
              <a:t>land distribution issues </a:t>
            </a:r>
            <a:r>
              <a:rPr lang="en-AU" sz="2200" b="0" i="0" dirty="0">
                <a:solidFill>
                  <a:srgbClr val="374151"/>
                </a:solidFill>
                <a:effectLst/>
                <a:latin typeface="Söhne"/>
              </a:rPr>
              <a:t>and tensions between the </a:t>
            </a:r>
            <a:r>
              <a:rPr lang="en-AU" sz="2200" b="0" i="0" u="sng" dirty="0">
                <a:solidFill>
                  <a:srgbClr val="374151"/>
                </a:solidFill>
                <a:effectLst/>
                <a:latin typeface="Söhne"/>
              </a:rPr>
              <a:t>patrician and plebeian classes</a:t>
            </a:r>
            <a:r>
              <a:rPr lang="en-AU" sz="2200" b="0" i="0" dirty="0">
                <a:solidFill>
                  <a:srgbClr val="374151"/>
                </a:solidFill>
                <a:effectLst/>
                <a:latin typeface="Söhne"/>
              </a:rPr>
              <a:t>, leading to </a:t>
            </a:r>
            <a:r>
              <a:rPr lang="en-AU" sz="2200" b="1" i="1" dirty="0">
                <a:solidFill>
                  <a:schemeClr val="accent5"/>
                </a:solidFill>
                <a:effectLst/>
                <a:latin typeface="Söhne"/>
              </a:rPr>
              <a:t>civil conflicts</a:t>
            </a:r>
            <a:r>
              <a:rPr lang="en-AU" sz="2200" b="0" i="0" dirty="0">
                <a:solidFill>
                  <a:srgbClr val="374151"/>
                </a:solidFill>
                <a:effectLst/>
                <a:latin typeface="Söhne"/>
              </a:rPr>
              <a:t>. Externally, Rome's </a:t>
            </a:r>
            <a:r>
              <a:rPr lang="en-AU" sz="2200" b="1" i="1" dirty="0">
                <a:solidFill>
                  <a:schemeClr val="accent5"/>
                </a:solidFill>
                <a:effectLst/>
                <a:latin typeface="Söhne"/>
              </a:rPr>
              <a:t>territorial expansion </a:t>
            </a:r>
            <a:r>
              <a:rPr lang="en-AU" sz="2200" b="0" i="0" dirty="0">
                <a:solidFill>
                  <a:srgbClr val="374151"/>
                </a:solidFill>
                <a:effectLst/>
                <a:latin typeface="Söhne"/>
              </a:rPr>
              <a:t>peaked with conquests in the Mediterranean and Asia Minor, but the vast empire posed </a:t>
            </a:r>
            <a:r>
              <a:rPr lang="en-AU" sz="2200" b="1" i="1" dirty="0">
                <a:solidFill>
                  <a:schemeClr val="accent5"/>
                </a:solidFill>
                <a:effectLst/>
                <a:latin typeface="Söhne"/>
              </a:rPr>
              <a:t>administrative challenges</a:t>
            </a:r>
            <a:r>
              <a:rPr lang="en-AU" sz="2200" b="0" i="0" dirty="0">
                <a:solidFill>
                  <a:srgbClr val="374151"/>
                </a:solidFill>
                <a:effectLst/>
                <a:latin typeface="Söhne"/>
              </a:rPr>
              <a:t>, contributing to governance strains.</a:t>
            </a:r>
            <a:br>
              <a:rPr lang="en-AU" sz="2200" b="0" i="0" dirty="0">
                <a:solidFill>
                  <a:srgbClr val="374151"/>
                </a:solidFill>
                <a:effectLst/>
                <a:latin typeface="Söhne"/>
              </a:rPr>
            </a:br>
            <a:br>
              <a:rPr lang="en-AU" sz="2200" b="0" i="0" dirty="0">
                <a:solidFill>
                  <a:srgbClr val="374151"/>
                </a:solidFill>
                <a:effectLst/>
                <a:latin typeface="Söhne"/>
              </a:rPr>
            </a:br>
            <a:r>
              <a:rPr lang="en-AU" sz="2200" b="0" i="0" dirty="0">
                <a:solidFill>
                  <a:srgbClr val="374151"/>
                </a:solidFill>
                <a:effectLst/>
                <a:latin typeface="Söhne"/>
              </a:rPr>
              <a:t>The Late Republic was a </a:t>
            </a:r>
            <a:r>
              <a:rPr lang="en-AU" sz="2200" b="1" i="1" dirty="0">
                <a:solidFill>
                  <a:schemeClr val="accent5"/>
                </a:solidFill>
                <a:effectLst/>
                <a:latin typeface="Söhne"/>
              </a:rPr>
              <a:t>pivotal</a:t>
            </a:r>
            <a:r>
              <a:rPr lang="en-AU" sz="2200" b="0" i="0" dirty="0">
                <a:solidFill>
                  <a:srgbClr val="374151"/>
                </a:solidFill>
                <a:effectLst/>
                <a:latin typeface="Söhne"/>
              </a:rPr>
              <a:t> time, marked by </a:t>
            </a:r>
            <a:r>
              <a:rPr lang="en-AU" sz="2200" b="1" i="1" u="sng" dirty="0">
                <a:solidFill>
                  <a:schemeClr val="accent5"/>
                </a:solidFill>
                <a:effectLst/>
                <a:latin typeface="Söhne"/>
              </a:rPr>
              <a:t>political intrigues</a:t>
            </a:r>
            <a:r>
              <a:rPr lang="en-AU" sz="2200" b="0" i="0" dirty="0">
                <a:solidFill>
                  <a:srgbClr val="374151"/>
                </a:solidFill>
                <a:effectLst/>
                <a:latin typeface="Söhne"/>
              </a:rPr>
              <a:t>, </a:t>
            </a:r>
            <a:r>
              <a:rPr lang="en-AU" sz="2200" b="1" i="1" u="sng" dirty="0">
                <a:solidFill>
                  <a:schemeClr val="accent5"/>
                </a:solidFill>
                <a:effectLst/>
                <a:latin typeface="Söhne"/>
              </a:rPr>
              <a:t>military influence</a:t>
            </a:r>
            <a:r>
              <a:rPr lang="en-AU" sz="2200" b="0" i="0" dirty="0">
                <a:solidFill>
                  <a:srgbClr val="374151"/>
                </a:solidFill>
                <a:effectLst/>
                <a:latin typeface="Söhne"/>
              </a:rPr>
              <a:t>, and </a:t>
            </a:r>
            <a:br>
              <a:rPr lang="en-AU" sz="2200" b="0" i="0" dirty="0">
                <a:solidFill>
                  <a:srgbClr val="374151"/>
                </a:solidFill>
                <a:effectLst/>
                <a:latin typeface="Söhne"/>
              </a:rPr>
            </a:br>
            <a:r>
              <a:rPr lang="en-AU" sz="2200" b="1" i="1" u="sng" dirty="0">
                <a:solidFill>
                  <a:schemeClr val="accent5"/>
                </a:solidFill>
                <a:effectLst/>
                <a:latin typeface="Söhne"/>
              </a:rPr>
              <a:t>societal changes</a:t>
            </a:r>
            <a:r>
              <a:rPr lang="en-AU" sz="2200" b="0" i="0" dirty="0">
                <a:solidFill>
                  <a:srgbClr val="374151"/>
                </a:solidFill>
                <a:effectLst/>
                <a:latin typeface="Söhne"/>
              </a:rPr>
              <a:t>, setting the stage for the Republic's demise and the emergence of the </a:t>
            </a:r>
            <a:r>
              <a:rPr lang="en-AU" sz="2200" b="1" i="0" dirty="0">
                <a:solidFill>
                  <a:srgbClr val="374151"/>
                </a:solidFill>
                <a:effectLst/>
                <a:latin typeface="Söhne"/>
              </a:rPr>
              <a:t>Roman Empire</a:t>
            </a:r>
            <a:r>
              <a:rPr lang="en-AU" sz="2200" b="0" i="0" dirty="0">
                <a:solidFill>
                  <a:srgbClr val="374151"/>
                </a:solidFill>
                <a:effectLst/>
                <a:latin typeface="Söhne"/>
              </a:rPr>
              <a:t>.</a:t>
            </a:r>
          </a:p>
        </p:txBody>
      </p:sp>
      <p:sp>
        <p:nvSpPr>
          <p:cNvPr id="15" name="Rectangle 14">
            <a:extLst>
              <a:ext uri="{FF2B5EF4-FFF2-40B4-BE49-F238E27FC236}">
                <a16:creationId xmlns:a16="http://schemas.microsoft.com/office/drawing/2014/main" id="{1F3985C0-E548-44D2-B30E-F3E42DADE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7236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88FE5-269B-380A-32DD-B2DA60CE2036}"/>
              </a:ext>
            </a:extLst>
          </p:cNvPr>
          <p:cNvSpPr>
            <a:spLocks noGrp="1"/>
          </p:cNvSpPr>
          <p:nvPr>
            <p:ph type="ctrTitle"/>
          </p:nvPr>
        </p:nvSpPr>
        <p:spPr/>
        <p:txBody>
          <a:bodyPr>
            <a:normAutofit/>
          </a:bodyPr>
          <a:lstStyle/>
          <a:p>
            <a:r>
              <a:rPr lang="en-US" sz="6600" dirty="0"/>
              <a:t>Review – Romulus and Remus</a:t>
            </a:r>
          </a:p>
        </p:txBody>
      </p:sp>
      <p:sp>
        <p:nvSpPr>
          <p:cNvPr id="3" name="Subtitle 2">
            <a:extLst>
              <a:ext uri="{FF2B5EF4-FFF2-40B4-BE49-F238E27FC236}">
                <a16:creationId xmlns:a16="http://schemas.microsoft.com/office/drawing/2014/main" id="{99145BC8-90FA-0BD6-B391-050839A59734}"/>
              </a:ext>
            </a:extLst>
          </p:cNvPr>
          <p:cNvSpPr>
            <a:spLocks noGrp="1"/>
          </p:cNvSpPr>
          <p:nvPr>
            <p:ph type="subTitle" idx="1"/>
          </p:nvPr>
        </p:nvSpPr>
        <p:spPr/>
        <p:txBody>
          <a:bodyPr/>
          <a:lstStyle/>
          <a:p>
            <a:r>
              <a:rPr lang="en-US" dirty="0">
                <a:hlinkClick r:id="rId2"/>
              </a:rPr>
              <a:t>https://www.youtube.com/watch?v=erIKsNgVeh8&amp;ab_channel=SeeUinHistory%2FMythology</a:t>
            </a:r>
            <a:r>
              <a:rPr lang="en-US" dirty="0"/>
              <a:t> </a:t>
            </a:r>
          </a:p>
        </p:txBody>
      </p:sp>
    </p:spTree>
    <p:extLst>
      <p:ext uri="{BB962C8B-B14F-4D97-AF65-F5344CB8AC3E}">
        <p14:creationId xmlns:p14="http://schemas.microsoft.com/office/powerpoint/2010/main" val="3384040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world&#10;&#10;Description automatically generated">
            <a:extLst>
              <a:ext uri="{FF2B5EF4-FFF2-40B4-BE49-F238E27FC236}">
                <a16:creationId xmlns:a16="http://schemas.microsoft.com/office/drawing/2014/main" id="{93527FFA-C804-9889-57FD-839126CD97EF}"/>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sharpenSoften amount="34000"/>
                    </a14:imgEffect>
                    <a14:imgEffect>
                      <a14:brightnessContrast bright="25000" contrast="28000"/>
                    </a14:imgEffect>
                  </a14:imgLayer>
                </a14:imgProps>
              </a:ext>
            </a:extLst>
          </a:blip>
          <a:srcRect l="4737" t="12164" r="12632" b="9708"/>
          <a:stretch/>
        </p:blipFill>
        <p:spPr>
          <a:xfrm>
            <a:off x="1796716" y="283554"/>
            <a:ext cx="8871284" cy="6290891"/>
          </a:xfrm>
          <a:prstGeom prst="rect">
            <a:avLst/>
          </a:prstGeom>
        </p:spPr>
      </p:pic>
    </p:spTree>
    <p:extLst>
      <p:ext uri="{BB962C8B-B14F-4D97-AF65-F5344CB8AC3E}">
        <p14:creationId xmlns:p14="http://schemas.microsoft.com/office/powerpoint/2010/main" val="2170882490"/>
      </p:ext>
    </p:extLst>
  </p:cSld>
  <p:clrMapOvr>
    <a:masterClrMapping/>
  </p:clrMapOvr>
</p:sld>
</file>

<file path=ppt/theme/theme1.xml><?xml version="1.0" encoding="utf-8"?>
<a:theme xmlns:a="http://schemas.openxmlformats.org/drawingml/2006/main" name="Retrospect">
  <a:themeElements>
    <a:clrScheme name="Custom 16">
      <a:dk1>
        <a:srgbClr val="000000"/>
      </a:dk1>
      <a:lt1>
        <a:srgbClr val="FFFFFF"/>
      </a:lt1>
      <a:dk2>
        <a:srgbClr val="344068"/>
      </a:dk2>
      <a:lt2>
        <a:srgbClr val="D9E0E6"/>
      </a:lt2>
      <a:accent1>
        <a:srgbClr val="DA97FB"/>
      </a:accent1>
      <a:accent2>
        <a:srgbClr val="925FFD"/>
      </a:accent2>
      <a:accent3>
        <a:srgbClr val="521B92"/>
      </a:accent3>
      <a:accent4>
        <a:srgbClr val="E89CFF"/>
      </a:accent4>
      <a:accent5>
        <a:srgbClr val="A84BE1"/>
      </a:accent5>
      <a:accent6>
        <a:srgbClr val="8838E6"/>
      </a:accent6>
      <a:hlink>
        <a:srgbClr val="300A99"/>
      </a:hlink>
      <a:folHlink>
        <a:srgbClr val="6E5CAD"/>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{36CBF037-A368-844E-AAD3-A3BE395EBCEA}tf16401369</Template>
  <TotalTime>349</TotalTime>
  <Words>1137</Words>
  <Application>Microsoft Macintosh PowerPoint</Application>
  <PresentationFormat>Widescreen</PresentationFormat>
  <Paragraphs>113</Paragraphs>
  <Slides>14</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Segoe UI Symbol</vt:lpstr>
      <vt:lpstr>Söhne</vt:lpstr>
      <vt:lpstr>Times New Roman</vt:lpstr>
      <vt:lpstr>Retrospect</vt:lpstr>
      <vt:lpstr>Introduction to Ancient History</vt:lpstr>
      <vt:lpstr>Classroom Expectations</vt:lpstr>
      <vt:lpstr>Work Expectations</vt:lpstr>
      <vt:lpstr>Course Overview</vt:lpstr>
      <vt:lpstr>Unit 3 – Societies and Change</vt:lpstr>
      <vt:lpstr>Unit 3 – Societies and Change</vt:lpstr>
      <vt:lpstr>The Late Roman Republic (133–66 BCE) was a tumultuous period marked by political upheavals, military expansion, and social unrest.   This era saw the decline of the Roman Republic and the rise of influential figures like Pompey, Caesar, and Crassus, signaling a shift from senatorial authority to the dominance of military leaders.   The Lex Manilia of 66 BCE granted Pompey extraordinary powers in the war against Mithridates VI of Pontus.  Internally, Rome faced social and economic challenges, including land distribution issues and tensions between the patrician and plebeian classes, leading to civil conflicts. Externally, Rome's territorial expansion peaked with conquests in the Mediterranean and Asia Minor, but the vast empire posed administrative challenges, contributing to governance strains.  The Late Republic was a pivotal time, marked by political intrigues, military influence, and  societal changes, setting the stage for the Republic's demise and the emergence of the Roman Empire.</vt:lpstr>
      <vt:lpstr>Review – Romulus and Remus</vt:lpstr>
      <vt:lpstr>PowerPoint Presentation</vt:lpstr>
      <vt:lpstr>Geography of Rome</vt:lpstr>
      <vt:lpstr>PowerPoint Presentation</vt:lpstr>
      <vt:lpstr>ACTIVITY – Source Analysis</vt:lpstr>
      <vt:lpstr>ACTIVITY – Source Analysis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BARRIE Lauren [Ridge View Secondary College]</dc:creator>
  <cp:lastModifiedBy>BARRIE Lauren [Ridge View Secondary College]</cp:lastModifiedBy>
  <cp:revision>113</cp:revision>
  <dcterms:created xsi:type="dcterms:W3CDTF">2022-07-13T05:26:46Z</dcterms:created>
  <dcterms:modified xsi:type="dcterms:W3CDTF">2023-11-30T03:36:20Z</dcterms:modified>
</cp:coreProperties>
</file>

<file path=docProps/thumbnail.jpeg>
</file>